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881813" cy="9296400"/>
  <p:embeddedFontLst>
    <p:embeddedFont>
      <p:font typeface="Century Gothic" panose="020B0502020202020204" pitchFamily="34" charset="0"/>
      <p:regular r:id="rId43"/>
      <p:bold r:id="rId44"/>
      <p:italic r:id="rId45"/>
      <p:boldItalic r:id="rId46"/>
    </p:embeddedFont>
    <p:embeddedFont>
      <p:font typeface="Calibri" panose="020F0502020204030204" pitchFamily="34" charset="0"/>
      <p:regular r:id="rId47"/>
      <p:bold r:id="rId48"/>
      <p:italic r:id="rId49"/>
      <p:boldItalic r:id="rId50"/>
    </p:embeddedFont>
    <p:embeddedFont>
      <p:font typeface="Verdana" panose="020B060403050404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5" roundtripDataSignature="AMtx7mgTCs5AHCZ3OE/opY2KuhgMVErr5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6AA2F3-9291-4AF5-9AFA-9177C4121F06}">
  <a:tblStyle styleId="{456AA2F3-9291-4AF5-9AFA-9177C4121F0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10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82119" cy="464820"/>
          </a:xfrm>
          <a:prstGeom prst="rect">
            <a:avLst/>
          </a:prstGeom>
          <a:noFill/>
          <a:ln>
            <a:noFill/>
          </a:ln>
        </p:spPr>
        <p:txBody>
          <a:bodyPr spcFirstLastPara="1" wrap="square" lIns="92425" tIns="46200" rIns="92425" bIns="462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98103" y="0"/>
            <a:ext cx="2982119" cy="464820"/>
          </a:xfrm>
          <a:prstGeom prst="rect">
            <a:avLst/>
          </a:prstGeom>
          <a:noFill/>
          <a:ln>
            <a:noFill/>
          </a:ln>
        </p:spPr>
        <p:txBody>
          <a:bodyPr spcFirstLastPara="1" wrap="square" lIns="92425" tIns="46200" rIns="92425" bIns="462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967"/>
            <a:ext cx="2982119" cy="464820"/>
          </a:xfrm>
          <a:prstGeom prst="rect">
            <a:avLst/>
          </a:prstGeom>
          <a:noFill/>
          <a:ln>
            <a:noFill/>
          </a:ln>
        </p:spPr>
        <p:txBody>
          <a:bodyPr spcFirstLastPara="1" wrap="square" lIns="92425" tIns="46200" rIns="92425" bIns="462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51415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95" name="Google Shape;95;p1:notes"/>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1415013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0: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76" name="Google Shape;176;p10:notes"/>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730498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1: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To order you can order via Applnet </a:t>
            </a:r>
            <a:endParaRPr/>
          </a:p>
          <a:p>
            <a:pPr marL="0" lvl="0" indent="0" algn="l" rtl="0">
              <a:spcBef>
                <a:spcPts val="0"/>
              </a:spcBef>
              <a:spcAft>
                <a:spcPts val="0"/>
              </a:spcAft>
              <a:buNone/>
            </a:pPr>
            <a:r>
              <a:rPr lang="en-US"/>
              <a:t>Conferred transcript means your degree has been award and confirmed.</a:t>
            </a:r>
            <a:endParaRPr/>
          </a:p>
          <a:p>
            <a:pPr marL="0" lvl="0" indent="0" algn="l" rtl="0">
              <a:spcBef>
                <a:spcPts val="0"/>
              </a:spcBef>
              <a:spcAft>
                <a:spcPts val="0"/>
              </a:spcAft>
              <a:buNone/>
            </a:pPr>
            <a:r>
              <a:rPr lang="en-US"/>
              <a:t>Official means the transcript was sent by the university registrar office</a:t>
            </a:r>
            <a:endParaRPr/>
          </a:p>
          <a:p>
            <a:pPr marL="0" lvl="0" indent="0" algn="l" rtl="0">
              <a:spcBef>
                <a:spcPts val="0"/>
              </a:spcBef>
              <a:spcAft>
                <a:spcPts val="0"/>
              </a:spcAft>
              <a:buNone/>
            </a:pPr>
            <a:r>
              <a:rPr lang="en-US"/>
              <a:t>Unofficial transcript can be uploaded to the documents </a:t>
            </a:r>
            <a:endParaRPr/>
          </a:p>
          <a:p>
            <a:pPr marL="0" lvl="0" indent="0" algn="l" rtl="0">
              <a:spcBef>
                <a:spcPts val="0"/>
              </a:spcBef>
              <a:spcAft>
                <a:spcPts val="0"/>
              </a:spcAft>
              <a:buNone/>
            </a:pPr>
            <a:r>
              <a:rPr lang="en-US"/>
              <a:t>Receipt will also be uploaded to the document section</a:t>
            </a:r>
            <a:endParaRPr/>
          </a:p>
        </p:txBody>
      </p:sp>
      <p:sp>
        <p:nvSpPr>
          <p:cNvPr id="185" name="Google Shape;185;p11:notes"/>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407333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a089804e28_0_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a089804e28_0_1:notes"/>
          <p:cNvSpPr txBox="1">
            <a:spLocks noGrp="1"/>
          </p:cNvSpPr>
          <p:nvPr>
            <p:ph type="body" idx="1"/>
          </p:nvPr>
        </p:nvSpPr>
        <p:spPr>
          <a:xfrm>
            <a:off x="688182" y="4415790"/>
            <a:ext cx="55056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a:t>Hold for degree is designation you ask for when ordering the transcript</a:t>
            </a:r>
            <a:endParaRPr/>
          </a:p>
        </p:txBody>
      </p:sp>
      <p:sp>
        <p:nvSpPr>
          <p:cNvPr id="194" name="Google Shape;194;ga089804e28_0_1:notes"/>
          <p:cNvSpPr txBox="1">
            <a:spLocks noGrp="1"/>
          </p:cNvSpPr>
          <p:nvPr>
            <p:ph type="sldNum" idx="12"/>
          </p:nvPr>
        </p:nvSpPr>
        <p:spPr>
          <a:xfrm>
            <a:off x="3898103" y="8829967"/>
            <a:ext cx="2982000" cy="4647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3111661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2: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a:t>The NBCC form is an acquaint form that is a handout, NBCC no longer uses the form however, the NCBLCMHC requires proof that you have order your NCE score prior to you being able to request your scores to be ordered. To be a candidate for licensure pending-(i.e. the board recognized that everything but transcripts and NCE score have been turned therefore your application is reviewed at the boarding meeting, your application is on hold as the board waits for transcripts and NCE scores to be sen. Once both are received the NCBLCMHC will approve your application. But you cannot be a candidate for licensure pending unless you use the NBCC form Verification request for state licensure. Do NOT send form to NBCC, just complete the form and upload it to your form area. After transcripts are recieved by NBCC you will need to then order the NCE scores from NBCC via ProCounselors. Your ability to order the NCE scores will not be available until NBCC recievied your offical conferred  transcripts.</a:t>
            </a:r>
            <a:endParaRPr/>
          </a:p>
        </p:txBody>
      </p:sp>
      <p:sp>
        <p:nvSpPr>
          <p:cNvPr id="201" name="Google Shape;201;p1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7617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3: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10" name="Google Shape;210;p13:notes"/>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044051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4: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457200" lvl="1" indent="0" algn="l" rtl="0">
              <a:spcBef>
                <a:spcPts val="0"/>
              </a:spcBef>
              <a:spcAft>
                <a:spcPts val="0"/>
              </a:spcAft>
              <a:buNone/>
            </a:pPr>
            <a:r>
              <a:rPr lang="en-US"/>
              <a:t>Electronic form can only be completed after you submit your online LCMHCA application and pay the $238.00 fee, however keep in mind that your practicum or internship supervisors has over 12 electronic forms to complete; therefore for efficiency purposes you will want to send the university supervisor a message stating they should be receiving a link to complete the electronic form and please see a copy of the completed hard form for your purpose of completing the electronic form. </a:t>
            </a:r>
            <a:endParaRPr/>
          </a:p>
        </p:txBody>
      </p:sp>
      <p:sp>
        <p:nvSpPr>
          <p:cNvPr id="219" name="Google Shape;219;p14:notes"/>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857825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9c694dfeb1_0_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9c694dfeb1_0_1:notes"/>
          <p:cNvSpPr txBox="1">
            <a:spLocks noGrp="1"/>
          </p:cNvSpPr>
          <p:nvPr>
            <p:ph type="body" idx="1"/>
          </p:nvPr>
        </p:nvSpPr>
        <p:spPr>
          <a:xfrm>
            <a:off x="688182" y="4415790"/>
            <a:ext cx="55056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28" name="Google Shape;228;g9c694dfeb1_0_1:notes"/>
          <p:cNvSpPr txBox="1">
            <a:spLocks noGrp="1"/>
          </p:cNvSpPr>
          <p:nvPr>
            <p:ph type="sldNum" idx="12"/>
          </p:nvPr>
        </p:nvSpPr>
        <p:spPr>
          <a:xfrm>
            <a:off x="3898103" y="8829967"/>
            <a:ext cx="2982000" cy="4647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2283722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5: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37" name="Google Shape;237;p15:notes"/>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1286388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6: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46" name="Google Shape;246;p16:notes"/>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2293498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7: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55" name="Google Shape;255;p17:notes"/>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266854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04" name="Google Shape;104;p2:notes"/>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929039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8: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64" name="Google Shape;264;p18:notes"/>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30082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9: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73" name="Google Shape;273;p19:notes"/>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129033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0: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82" name="Google Shape;282;p20:notes"/>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3987560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21: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91" name="Google Shape;291;p21:notes"/>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1438902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23: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00" name="Google Shape;300;p23:notes"/>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3379025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24: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09" name="Google Shape;309;p24:notes"/>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1062909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5: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462"/>
              </a:spcBef>
              <a:spcAft>
                <a:spcPts val="0"/>
              </a:spcAft>
              <a:buNone/>
            </a:pPr>
            <a:r>
              <a:rPr lang="en-US" sz="1100">
                <a:latin typeface="Century Gothic"/>
                <a:ea typeface="Century Gothic"/>
                <a:cs typeface="Century Gothic"/>
                <a:sym typeface="Century Gothic"/>
              </a:rPr>
              <a:t>Official exam scores from NBCC is form </a:t>
            </a:r>
            <a:endParaRPr sz="1100"/>
          </a:p>
        </p:txBody>
      </p:sp>
      <p:sp>
        <p:nvSpPr>
          <p:cNvPr id="318" name="Google Shape;318;p25:notes"/>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3116370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26: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27" name="Google Shape;327;p26:notes"/>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1209672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8: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36" name="Google Shape;336;p28:notes"/>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1232719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29: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45" name="Google Shape;345;p29:notes"/>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3879782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13" name="Google Shape;113;p3:notes"/>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722783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2: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54" name="Google Shape;354;p22:notes"/>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438952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9b4e49158f_0_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9b4e49158f_0_0:notes"/>
          <p:cNvSpPr txBox="1">
            <a:spLocks noGrp="1"/>
          </p:cNvSpPr>
          <p:nvPr>
            <p:ph type="body" idx="1"/>
          </p:nvPr>
        </p:nvSpPr>
        <p:spPr>
          <a:xfrm>
            <a:off x="688182" y="4415790"/>
            <a:ext cx="55056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63" name="Google Shape;363;g9b4e49158f_0_0:notes"/>
          <p:cNvSpPr txBox="1">
            <a:spLocks noGrp="1"/>
          </p:cNvSpPr>
          <p:nvPr>
            <p:ph type="sldNum" idx="12"/>
          </p:nvPr>
        </p:nvSpPr>
        <p:spPr>
          <a:xfrm>
            <a:off x="3898103" y="8829967"/>
            <a:ext cx="2982000" cy="4647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extLst>
      <p:ext uri="{BB962C8B-B14F-4D97-AF65-F5344CB8AC3E}">
        <p14:creationId xmlns:p14="http://schemas.microsoft.com/office/powerpoint/2010/main" val="4201565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27: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72" name="Google Shape;372;p27:notes"/>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23467483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30: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81" name="Google Shape;381;p30:notes"/>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8101442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32: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90" name="Google Shape;390;p32:notes"/>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34</a:t>
            </a:fld>
            <a:endParaRPr/>
          </a:p>
        </p:txBody>
      </p:sp>
    </p:spTree>
    <p:extLst>
      <p:ext uri="{BB962C8B-B14F-4D97-AF65-F5344CB8AC3E}">
        <p14:creationId xmlns:p14="http://schemas.microsoft.com/office/powerpoint/2010/main" val="23578307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33: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99" name="Google Shape;399;p33:notes"/>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35</a:t>
            </a:fld>
            <a:endParaRPr/>
          </a:p>
        </p:txBody>
      </p:sp>
    </p:spTree>
    <p:extLst>
      <p:ext uri="{BB962C8B-B14F-4D97-AF65-F5344CB8AC3E}">
        <p14:creationId xmlns:p14="http://schemas.microsoft.com/office/powerpoint/2010/main" val="39488163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31: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408" name="Google Shape;408;p31:notes"/>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36</a:t>
            </a:fld>
            <a:endParaRPr/>
          </a:p>
        </p:txBody>
      </p:sp>
    </p:spTree>
    <p:extLst>
      <p:ext uri="{BB962C8B-B14F-4D97-AF65-F5344CB8AC3E}">
        <p14:creationId xmlns:p14="http://schemas.microsoft.com/office/powerpoint/2010/main" val="4274487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34: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417" name="Google Shape;417;p34:notes"/>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37</a:t>
            </a:fld>
            <a:endParaRPr/>
          </a:p>
        </p:txBody>
      </p:sp>
    </p:spTree>
    <p:extLst>
      <p:ext uri="{BB962C8B-B14F-4D97-AF65-F5344CB8AC3E}">
        <p14:creationId xmlns:p14="http://schemas.microsoft.com/office/powerpoint/2010/main" val="21708193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35: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426" name="Google Shape;426;p35:notes"/>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16237881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36: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435" name="Google Shape;435;p36:notes"/>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39</a:t>
            </a:fld>
            <a:endParaRPr/>
          </a:p>
        </p:txBody>
      </p:sp>
    </p:spTree>
    <p:extLst>
      <p:ext uri="{BB962C8B-B14F-4D97-AF65-F5344CB8AC3E}">
        <p14:creationId xmlns:p14="http://schemas.microsoft.com/office/powerpoint/2010/main" val="977423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a:t>NBCC - National Board for Certified Counselor</a:t>
            </a:r>
            <a:endParaRPr/>
          </a:p>
          <a:p>
            <a:pPr marL="0" lvl="0" indent="0" algn="l" rtl="0">
              <a:spcBef>
                <a:spcPts val="0"/>
              </a:spcBef>
              <a:spcAft>
                <a:spcPts val="0"/>
              </a:spcAft>
              <a:buNone/>
            </a:pPr>
            <a:r>
              <a:rPr lang="en-US"/>
              <a:t>NCBLCMHC - North Carolina Board of Licensed Clinical Mental Health Counselors</a:t>
            </a:r>
            <a:endParaRPr/>
          </a:p>
        </p:txBody>
      </p:sp>
      <p:sp>
        <p:nvSpPr>
          <p:cNvPr id="121" name="Google Shape;121;p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88900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38: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444" name="Google Shape;444;p38:notes"/>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40</a:t>
            </a:fld>
            <a:endParaRPr/>
          </a:p>
        </p:txBody>
      </p:sp>
    </p:spTree>
    <p:extLst>
      <p:ext uri="{BB962C8B-B14F-4D97-AF65-F5344CB8AC3E}">
        <p14:creationId xmlns:p14="http://schemas.microsoft.com/office/powerpoint/2010/main" val="2709257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LCMHCA - Licensed Clinical Mental Health Counselor Assoicate</a:t>
            </a:r>
            <a:endParaRPr/>
          </a:p>
        </p:txBody>
      </p:sp>
      <p:sp>
        <p:nvSpPr>
          <p:cNvPr id="130" name="Google Shape;130;p5:notes"/>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317300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39" name="Google Shape;139;p6:notes"/>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4161819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49" name="Google Shape;149;p7:notes"/>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4283342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8: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58" name="Google Shape;158;p8:notes"/>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996450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9: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67" name="Google Shape;167;p9:notes"/>
          <p:cNvSpPr txBox="1">
            <a:spLocks noGrp="1"/>
          </p:cNvSpPr>
          <p:nvPr>
            <p:ph type="sldNum" idx="12"/>
          </p:nvPr>
        </p:nvSpPr>
        <p:spPr>
          <a:xfrm>
            <a:off x="3898103"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033116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40"/>
          <p:cNvSpPr/>
          <p:nvPr/>
        </p:nvSpPr>
        <p:spPr>
          <a:xfrm rot="-5400000">
            <a:off x="7554353" y="5254283"/>
            <a:ext cx="1892949" cy="1294228"/>
          </a:xfrm>
          <a:prstGeom prst="triangle">
            <a:avLst>
              <a:gd name="adj" fmla="val 51323"/>
            </a:avLst>
          </a:prstGeom>
          <a:gradFill>
            <a:gsLst>
              <a:gs pos="0">
                <a:srgbClr val="B46000"/>
              </a:gs>
              <a:gs pos="60000">
                <a:srgbClr val="FFA900"/>
              </a:gs>
              <a:gs pos="100000">
                <a:srgbClr val="FFBA60"/>
              </a:gs>
            </a:gsLst>
            <a:lin ang="15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0" name="Google Shape;20;p40"/>
          <p:cNvSpPr txBox="1">
            <a:spLocks noGrp="1"/>
          </p:cNvSpPr>
          <p:nvPr>
            <p:ph type="ctrTitle"/>
          </p:nvPr>
        </p:nvSpPr>
        <p:spPr>
          <a:xfrm>
            <a:off x="540544" y="776288"/>
            <a:ext cx="8062912" cy="1470025"/>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rgbClr val="FFB353"/>
              </a:buClr>
              <a:buSzPts val="4400"/>
              <a:buFont typeface="Century Gothic"/>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0"/>
          <p:cNvSpPr txBox="1">
            <a:spLocks noGrp="1"/>
          </p:cNvSpPr>
          <p:nvPr>
            <p:ph type="subTitle" idx="1"/>
          </p:nvPr>
        </p:nvSpPr>
        <p:spPr>
          <a:xfrm>
            <a:off x="540544" y="2250280"/>
            <a:ext cx="8062912" cy="1752600"/>
          </a:xfrm>
          <a:prstGeom prst="rect">
            <a:avLst/>
          </a:prstGeom>
          <a:noFill/>
          <a:ln>
            <a:noFill/>
          </a:ln>
        </p:spPr>
        <p:txBody>
          <a:bodyPr spcFirstLastPara="1" wrap="square" lIns="91425" tIns="45700" rIns="91425" bIns="45700" anchor="t" anchorCtr="0">
            <a:normAutofit/>
          </a:bodyPr>
          <a:lstStyle>
            <a:lvl1pPr marR="36576" lvl="0" algn="r">
              <a:spcBef>
                <a:spcPts val="0"/>
              </a:spcBef>
              <a:spcAft>
                <a:spcPts val="0"/>
              </a:spcAft>
              <a:buSzPts val="2400"/>
              <a:buNone/>
              <a:defRPr>
                <a:solidFill>
                  <a:srgbClr val="888888"/>
                </a:solidFill>
              </a:defRPr>
            </a:lvl1pPr>
            <a:lvl2pPr lvl="1" algn="ctr">
              <a:spcBef>
                <a:spcPts val="360"/>
              </a:spcBef>
              <a:spcAft>
                <a:spcPts val="0"/>
              </a:spcAft>
              <a:buSzPts val="1710"/>
              <a:buNone/>
              <a:defRPr/>
            </a:lvl2pPr>
            <a:lvl3pPr lvl="2" algn="ctr">
              <a:spcBef>
                <a:spcPts val="360"/>
              </a:spcBef>
              <a:spcAft>
                <a:spcPts val="0"/>
              </a:spcAft>
              <a:buSzPts val="1800"/>
              <a:buNone/>
              <a:defRPr/>
            </a:lvl3pPr>
            <a:lvl4pPr lvl="3" algn="ctr">
              <a:spcBef>
                <a:spcPts val="360"/>
              </a:spcBef>
              <a:spcAft>
                <a:spcPts val="0"/>
              </a:spcAft>
              <a:buSzPts val="1800"/>
              <a:buNone/>
              <a:defRPr/>
            </a:lvl4pPr>
            <a:lvl5pPr lvl="4" algn="ctr">
              <a:spcBef>
                <a:spcPts val="360"/>
              </a:spcBef>
              <a:spcAft>
                <a:spcPts val="0"/>
              </a:spcAft>
              <a:buSzPts val="180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22" name="Google Shape;22;p40"/>
          <p:cNvSpPr txBox="1">
            <a:spLocks noGrp="1"/>
          </p:cNvSpPr>
          <p:nvPr>
            <p:ph type="dt" idx="10"/>
          </p:nvPr>
        </p:nvSpPr>
        <p:spPr>
          <a:xfrm>
            <a:off x="1371600" y="6012656"/>
            <a:ext cx="5791200" cy="365125"/>
          </a:xfrm>
          <a:prstGeom prst="rect">
            <a:avLst/>
          </a:prstGeom>
          <a:noFill/>
          <a:ln>
            <a:noFill/>
          </a:ln>
        </p:spPr>
        <p:txBody>
          <a:bodyPr spcFirstLastPara="1" wrap="square" lIns="91425" tIns="0" rIns="91425" bIns="0" anchor="t" anchorCtr="0">
            <a:noAutofit/>
          </a:bodyPr>
          <a:lstStyle>
            <a:lvl1pPr lvl="0" algn="r">
              <a:spcBef>
                <a:spcPts val="0"/>
              </a:spcBef>
              <a:spcAft>
                <a:spcPts val="0"/>
              </a:spcAft>
              <a:buSzPts val="1400"/>
              <a:buNone/>
              <a:defRPr sz="1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0"/>
          <p:cNvSpPr txBox="1">
            <a:spLocks noGrp="1"/>
          </p:cNvSpPr>
          <p:nvPr>
            <p:ph type="ftr" idx="11"/>
          </p:nvPr>
        </p:nvSpPr>
        <p:spPr>
          <a:xfrm>
            <a:off x="1371600" y="5650704"/>
            <a:ext cx="5791200" cy="365125"/>
          </a:xfrm>
          <a:prstGeom prst="rect">
            <a:avLst/>
          </a:prstGeom>
          <a:noFill/>
          <a:ln>
            <a:noFill/>
          </a:ln>
        </p:spPr>
        <p:txBody>
          <a:bodyPr spcFirstLastPara="1" wrap="square" lIns="91425" tIns="0" rIns="91425" bIns="0" anchor="b" anchorCtr="0">
            <a:noAutofit/>
          </a:bodyPr>
          <a:lstStyle>
            <a:lvl1pPr lvl="0" algn="r">
              <a:spcBef>
                <a:spcPts val="0"/>
              </a:spcBef>
              <a:spcAft>
                <a:spcPts val="0"/>
              </a:spcAft>
              <a:buSzPts val="1400"/>
              <a:buNone/>
              <a:defRPr sz="1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0"/>
          <p:cNvSpPr txBox="1">
            <a:spLocks noGrp="1"/>
          </p:cNvSpPr>
          <p:nvPr>
            <p:ph type="sldNum" idx="12"/>
          </p:nvPr>
        </p:nvSpPr>
        <p:spPr>
          <a:xfrm>
            <a:off x="8392247" y="5752307"/>
            <a:ext cx="50292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300" b="0" i="0" u="none" strike="noStrike" cap="none">
                <a:solidFill>
                  <a:srgbClr val="FFFFFF"/>
                </a:solidFill>
                <a:latin typeface="Century Gothic"/>
                <a:ea typeface="Century Gothic"/>
                <a:cs typeface="Century Gothic"/>
                <a:sym typeface="Century Gothic"/>
              </a:defRPr>
            </a:lvl1pPr>
            <a:lvl2pPr marL="0" lvl="1" indent="0" algn="ctr">
              <a:spcBef>
                <a:spcPts val="0"/>
              </a:spcBef>
              <a:buNone/>
              <a:defRPr sz="1300" b="0" i="0" u="none" strike="noStrike" cap="none">
                <a:solidFill>
                  <a:srgbClr val="FFFFFF"/>
                </a:solidFill>
                <a:latin typeface="Century Gothic"/>
                <a:ea typeface="Century Gothic"/>
                <a:cs typeface="Century Gothic"/>
                <a:sym typeface="Century Gothic"/>
              </a:defRPr>
            </a:lvl2pPr>
            <a:lvl3pPr marL="0" lvl="2" indent="0" algn="ctr">
              <a:spcBef>
                <a:spcPts val="0"/>
              </a:spcBef>
              <a:buNone/>
              <a:defRPr sz="1300" b="0" i="0" u="none" strike="noStrike" cap="none">
                <a:solidFill>
                  <a:srgbClr val="FFFFFF"/>
                </a:solidFill>
                <a:latin typeface="Century Gothic"/>
                <a:ea typeface="Century Gothic"/>
                <a:cs typeface="Century Gothic"/>
                <a:sym typeface="Century Gothic"/>
              </a:defRPr>
            </a:lvl3pPr>
            <a:lvl4pPr marL="0" lvl="3" indent="0" algn="ctr">
              <a:spcBef>
                <a:spcPts val="0"/>
              </a:spcBef>
              <a:buNone/>
              <a:defRPr sz="1300" b="0" i="0" u="none" strike="noStrike" cap="none">
                <a:solidFill>
                  <a:srgbClr val="FFFFFF"/>
                </a:solidFill>
                <a:latin typeface="Century Gothic"/>
                <a:ea typeface="Century Gothic"/>
                <a:cs typeface="Century Gothic"/>
                <a:sym typeface="Century Gothic"/>
              </a:defRPr>
            </a:lvl4pPr>
            <a:lvl5pPr marL="0" lvl="4" indent="0" algn="ctr">
              <a:spcBef>
                <a:spcPts val="0"/>
              </a:spcBef>
              <a:buNone/>
              <a:defRPr sz="1300" b="0" i="0" u="none" strike="noStrike" cap="none">
                <a:solidFill>
                  <a:srgbClr val="FFFFFF"/>
                </a:solidFill>
                <a:latin typeface="Century Gothic"/>
                <a:ea typeface="Century Gothic"/>
                <a:cs typeface="Century Gothic"/>
                <a:sym typeface="Century Gothic"/>
              </a:defRPr>
            </a:lvl5pPr>
            <a:lvl6pPr marL="0" lvl="5" indent="0" algn="ctr">
              <a:spcBef>
                <a:spcPts val="0"/>
              </a:spcBef>
              <a:buNone/>
              <a:defRPr sz="1300" b="0" i="0" u="none" strike="noStrike" cap="none">
                <a:solidFill>
                  <a:srgbClr val="FFFFFF"/>
                </a:solidFill>
                <a:latin typeface="Century Gothic"/>
                <a:ea typeface="Century Gothic"/>
                <a:cs typeface="Century Gothic"/>
                <a:sym typeface="Century Gothic"/>
              </a:defRPr>
            </a:lvl6pPr>
            <a:lvl7pPr marL="0" lvl="6" indent="0" algn="ctr">
              <a:spcBef>
                <a:spcPts val="0"/>
              </a:spcBef>
              <a:buNone/>
              <a:defRPr sz="1300" b="0" i="0" u="none" strike="noStrike" cap="none">
                <a:solidFill>
                  <a:srgbClr val="FFFFFF"/>
                </a:solidFill>
                <a:latin typeface="Century Gothic"/>
                <a:ea typeface="Century Gothic"/>
                <a:cs typeface="Century Gothic"/>
                <a:sym typeface="Century Gothic"/>
              </a:defRPr>
            </a:lvl7pPr>
            <a:lvl8pPr marL="0" lvl="7" indent="0" algn="ctr">
              <a:spcBef>
                <a:spcPts val="0"/>
              </a:spcBef>
              <a:buNone/>
              <a:defRPr sz="1300" b="0" i="0" u="none" strike="noStrike" cap="none">
                <a:solidFill>
                  <a:srgbClr val="FFFFFF"/>
                </a:solidFill>
                <a:latin typeface="Century Gothic"/>
                <a:ea typeface="Century Gothic"/>
                <a:cs typeface="Century Gothic"/>
                <a:sym typeface="Century Gothic"/>
              </a:defRPr>
            </a:lvl8pPr>
            <a:lvl9pPr marL="0" lvl="8" indent="0" algn="ctr">
              <a:spcBef>
                <a:spcPts val="0"/>
              </a:spcBef>
              <a:buNone/>
              <a:defRPr sz="1300" b="0" i="0" u="none" strike="noStrike" cap="none">
                <a:solidFill>
                  <a:srgbClr val="FFFFF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80"/>
        <p:cNvGrpSpPr/>
        <p:nvPr/>
      </p:nvGrpSpPr>
      <p:grpSpPr>
        <a:xfrm>
          <a:off x="0" y="0"/>
          <a:ext cx="0" cy="0"/>
          <a:chOff x="0" y="0"/>
          <a:chExt cx="0" cy="0"/>
        </a:xfrm>
      </p:grpSpPr>
      <p:sp>
        <p:nvSpPr>
          <p:cNvPr id="81" name="Google Shape;81;p49"/>
          <p:cNvSpPr txBox="1">
            <a:spLocks noGrp="1"/>
          </p:cNvSpPr>
          <p:nvPr>
            <p:ph type="title"/>
          </p:nvPr>
        </p:nvSpPr>
        <p:spPr>
          <a:xfrm>
            <a:off x="457200" y="267494"/>
            <a:ext cx="8229600" cy="1399032"/>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B35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9"/>
          <p:cNvSpPr txBox="1">
            <a:spLocks noGrp="1"/>
          </p:cNvSpPr>
          <p:nvPr>
            <p:ph type="body" idx="1"/>
          </p:nvPr>
        </p:nvSpPr>
        <p:spPr>
          <a:xfrm rot="5400000">
            <a:off x="2286000" y="54008"/>
            <a:ext cx="4572000" cy="8229600"/>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37185" algn="l">
              <a:spcBef>
                <a:spcPts val="360"/>
              </a:spcBef>
              <a:spcAft>
                <a:spcPts val="0"/>
              </a:spcAft>
              <a:buSzPts val="171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49"/>
          <p:cNvSpPr txBox="1">
            <a:spLocks noGrp="1"/>
          </p:cNvSpPr>
          <p:nvPr>
            <p:ph type="dt" idx="10"/>
          </p:nvPr>
        </p:nvSpPr>
        <p:spPr>
          <a:xfrm>
            <a:off x="4791456" y="6480969"/>
            <a:ext cx="2133600" cy="30175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9"/>
          <p:cNvSpPr txBox="1">
            <a:spLocks noGrp="1"/>
          </p:cNvSpPr>
          <p:nvPr>
            <p:ph type="ftr" idx="11"/>
          </p:nvPr>
        </p:nvSpPr>
        <p:spPr>
          <a:xfrm>
            <a:off x="457200" y="6481890"/>
            <a:ext cx="4260056" cy="300831"/>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9"/>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50"/>
          <p:cNvSpPr txBox="1">
            <a:spLocks noGrp="1"/>
          </p:cNvSpPr>
          <p:nvPr>
            <p:ph type="title"/>
          </p:nvPr>
        </p:nvSpPr>
        <p:spPr>
          <a:xfrm rot="5400000">
            <a:off x="4991100" y="2171700"/>
            <a:ext cx="5486400" cy="1905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B35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50"/>
          <p:cNvSpPr txBox="1">
            <a:spLocks noGrp="1"/>
          </p:cNvSpPr>
          <p:nvPr>
            <p:ph type="body" idx="1"/>
          </p:nvPr>
        </p:nvSpPr>
        <p:spPr>
          <a:xfrm rot="5400000">
            <a:off x="838200" y="0"/>
            <a:ext cx="5486400" cy="6248400"/>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37185" algn="l">
              <a:spcBef>
                <a:spcPts val="360"/>
              </a:spcBef>
              <a:spcAft>
                <a:spcPts val="0"/>
              </a:spcAft>
              <a:buSzPts val="171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9" name="Google Shape;89;p50"/>
          <p:cNvSpPr txBox="1">
            <a:spLocks noGrp="1"/>
          </p:cNvSpPr>
          <p:nvPr>
            <p:ph type="dt" idx="10"/>
          </p:nvPr>
        </p:nvSpPr>
        <p:spPr>
          <a:xfrm>
            <a:off x="4791456" y="6480969"/>
            <a:ext cx="2133600" cy="30175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50"/>
          <p:cNvSpPr txBox="1">
            <a:spLocks noGrp="1"/>
          </p:cNvSpPr>
          <p:nvPr>
            <p:ph type="ftr" idx="11"/>
          </p:nvPr>
        </p:nvSpPr>
        <p:spPr>
          <a:xfrm>
            <a:off x="457200" y="6481890"/>
            <a:ext cx="4260056" cy="300831"/>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50"/>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5"/>
        <p:cNvGrpSpPr/>
        <p:nvPr/>
      </p:nvGrpSpPr>
      <p:grpSpPr>
        <a:xfrm>
          <a:off x="0" y="0"/>
          <a:ext cx="0" cy="0"/>
          <a:chOff x="0" y="0"/>
          <a:chExt cx="0" cy="0"/>
        </a:xfrm>
      </p:grpSpPr>
      <p:sp>
        <p:nvSpPr>
          <p:cNvPr id="26" name="Google Shape;26;p41"/>
          <p:cNvSpPr txBox="1">
            <a:spLocks noGrp="1"/>
          </p:cNvSpPr>
          <p:nvPr>
            <p:ph type="title"/>
          </p:nvPr>
        </p:nvSpPr>
        <p:spPr>
          <a:xfrm>
            <a:off x="457200" y="267494"/>
            <a:ext cx="8229600" cy="1399032"/>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B35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1"/>
          <p:cNvSpPr txBox="1">
            <a:spLocks noGrp="1"/>
          </p:cNvSpPr>
          <p:nvPr>
            <p:ph type="body" idx="1"/>
          </p:nvPr>
        </p:nvSpPr>
        <p:spPr>
          <a:xfrm>
            <a:off x="457200" y="1882808"/>
            <a:ext cx="8229600" cy="4572000"/>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37185" algn="l">
              <a:spcBef>
                <a:spcPts val="360"/>
              </a:spcBef>
              <a:spcAft>
                <a:spcPts val="0"/>
              </a:spcAft>
              <a:buSzPts val="171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8" name="Google Shape;28;p41"/>
          <p:cNvSpPr txBox="1">
            <a:spLocks noGrp="1"/>
          </p:cNvSpPr>
          <p:nvPr>
            <p:ph type="dt" idx="10"/>
          </p:nvPr>
        </p:nvSpPr>
        <p:spPr>
          <a:xfrm>
            <a:off x="4791456" y="6480048"/>
            <a:ext cx="2133600" cy="30175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1"/>
          <p:cNvSpPr txBox="1">
            <a:spLocks noGrp="1"/>
          </p:cNvSpPr>
          <p:nvPr>
            <p:ph type="ftr" idx="11"/>
          </p:nvPr>
        </p:nvSpPr>
        <p:spPr>
          <a:xfrm>
            <a:off x="457200" y="6480969"/>
            <a:ext cx="4260056" cy="300831"/>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1"/>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1"/>
        <p:cNvGrpSpPr/>
        <p:nvPr/>
      </p:nvGrpSpPr>
      <p:grpSpPr>
        <a:xfrm>
          <a:off x="0" y="0"/>
          <a:ext cx="0" cy="0"/>
          <a:chOff x="0" y="0"/>
          <a:chExt cx="0" cy="0"/>
        </a:xfrm>
      </p:grpSpPr>
      <p:sp>
        <p:nvSpPr>
          <p:cNvPr id="32" name="Google Shape;32;p42"/>
          <p:cNvSpPr/>
          <p:nvPr/>
        </p:nvSpPr>
        <p:spPr>
          <a:xfrm rot="10800000" flipH="1">
            <a:off x="7034" y="7034"/>
            <a:ext cx="9129932" cy="6836899"/>
          </a:xfrm>
          <a:prstGeom prst="rtTriangle">
            <a:avLst/>
          </a:prstGeom>
          <a:gradFill>
            <a:gsLst>
              <a:gs pos="0">
                <a:srgbClr val="465E9C">
                  <a:alpha val="9803"/>
                </a:srgbClr>
              </a:gs>
              <a:gs pos="70000">
                <a:srgbClr val="465E9C">
                  <a:alpha val="7843"/>
                </a:srgbClr>
              </a:gs>
              <a:gs pos="100000">
                <a:srgbClr val="465E9C">
                  <a:alpha val="784"/>
                </a:srgbClr>
              </a:gs>
            </a:gsLst>
            <a:lin ang="8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3" name="Google Shape;33;p42"/>
          <p:cNvSpPr/>
          <p:nvPr/>
        </p:nvSpPr>
        <p:spPr>
          <a:xfrm rot="-5400000" flipH="1">
            <a:off x="7554353" y="309490"/>
            <a:ext cx="1892949" cy="1294228"/>
          </a:xfrm>
          <a:prstGeom prst="triangle">
            <a:avLst>
              <a:gd name="adj" fmla="val 51323"/>
            </a:avLst>
          </a:prstGeom>
          <a:gradFill>
            <a:gsLst>
              <a:gs pos="0">
                <a:srgbClr val="B46000"/>
              </a:gs>
              <a:gs pos="60000">
                <a:srgbClr val="FFA900"/>
              </a:gs>
              <a:gs pos="100000">
                <a:srgbClr val="FFBA60"/>
              </a:gs>
            </a:gsLst>
            <a:lin ang="15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4" name="Google Shape;34;p42"/>
          <p:cNvSpPr txBox="1">
            <a:spLocks noGrp="1"/>
          </p:cNvSpPr>
          <p:nvPr>
            <p:ph type="dt" idx="10"/>
          </p:nvPr>
        </p:nvSpPr>
        <p:spPr>
          <a:xfrm>
            <a:off x="6955632" y="6477000"/>
            <a:ext cx="2133600"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2"/>
          <p:cNvSpPr txBox="1">
            <a:spLocks noGrp="1"/>
          </p:cNvSpPr>
          <p:nvPr>
            <p:ph type="ftr" idx="11"/>
          </p:nvPr>
        </p:nvSpPr>
        <p:spPr>
          <a:xfrm>
            <a:off x="2619376" y="6480969"/>
            <a:ext cx="4260056" cy="300831"/>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2"/>
          <p:cNvSpPr txBox="1">
            <a:spLocks noGrp="1"/>
          </p:cNvSpPr>
          <p:nvPr>
            <p:ph type="sldNum" idx="12"/>
          </p:nvPr>
        </p:nvSpPr>
        <p:spPr>
          <a:xfrm>
            <a:off x="8451056" y="809624"/>
            <a:ext cx="502920" cy="300831"/>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cxnSp>
        <p:nvCxnSpPr>
          <p:cNvPr id="37" name="Google Shape;37;p42"/>
          <p:cNvCxnSpPr/>
          <p:nvPr/>
        </p:nvCxnSpPr>
        <p:spPr>
          <a:xfrm rot="10800000">
            <a:off x="6468794" y="9381"/>
            <a:ext cx="2672861" cy="1900210"/>
          </a:xfrm>
          <a:prstGeom prst="straightConnector1">
            <a:avLst/>
          </a:prstGeom>
          <a:noFill/>
          <a:ln w="9525" cap="rnd" cmpd="sng">
            <a:solidFill>
              <a:srgbClr val="E0F0FC">
                <a:alpha val="44705"/>
              </a:srgbClr>
            </a:solidFill>
            <a:prstDash val="solid"/>
            <a:round/>
            <a:headEnd type="none" w="sm" len="sm"/>
            <a:tailEnd type="none" w="sm" len="sm"/>
          </a:ln>
        </p:spPr>
      </p:cxnSp>
      <p:cxnSp>
        <p:nvCxnSpPr>
          <p:cNvPr id="38" name="Google Shape;38;p42"/>
          <p:cNvCxnSpPr/>
          <p:nvPr/>
        </p:nvCxnSpPr>
        <p:spPr>
          <a:xfrm rot="10800000" flipH="1">
            <a:off x="0" y="7034"/>
            <a:ext cx="9136966" cy="6843933"/>
          </a:xfrm>
          <a:prstGeom prst="straightConnector1">
            <a:avLst/>
          </a:prstGeom>
          <a:noFill/>
          <a:ln w="9525" cap="rnd" cmpd="sng">
            <a:solidFill>
              <a:srgbClr val="DDEDFB">
                <a:alpha val="34901"/>
              </a:srgbClr>
            </a:solidFill>
            <a:prstDash val="solid"/>
            <a:round/>
            <a:headEnd type="none" w="sm" len="sm"/>
            <a:tailEnd type="none" w="sm" len="sm"/>
          </a:ln>
        </p:spPr>
      </p:cxnSp>
      <p:sp>
        <p:nvSpPr>
          <p:cNvPr id="39" name="Google Shape;39;p42"/>
          <p:cNvSpPr txBox="1">
            <a:spLocks noGrp="1"/>
          </p:cNvSpPr>
          <p:nvPr>
            <p:ph type="title"/>
          </p:nvPr>
        </p:nvSpPr>
        <p:spPr>
          <a:xfrm>
            <a:off x="381000" y="271464"/>
            <a:ext cx="7239000" cy="136207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B353"/>
              </a:buClr>
              <a:buSzPts val="3600"/>
              <a:buFont typeface="Century Gothic"/>
              <a:buNone/>
              <a:defRPr sz="36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2"/>
          <p:cNvSpPr txBox="1">
            <a:spLocks noGrp="1"/>
          </p:cNvSpPr>
          <p:nvPr>
            <p:ph type="body" idx="1"/>
          </p:nvPr>
        </p:nvSpPr>
        <p:spPr>
          <a:xfrm>
            <a:off x="381000" y="1633536"/>
            <a:ext cx="3886200" cy="22860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1600"/>
              <a:buNone/>
              <a:defRPr sz="2000">
                <a:solidFill>
                  <a:srgbClr val="888888"/>
                </a:solidFill>
              </a:defRPr>
            </a:lvl1pPr>
            <a:lvl2pPr marL="914400" lvl="1" indent="-228600" algn="l">
              <a:spcBef>
                <a:spcPts val="360"/>
              </a:spcBef>
              <a:spcAft>
                <a:spcPts val="0"/>
              </a:spcAft>
              <a:buSzPts val="171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41"/>
        <p:cNvGrpSpPr/>
        <p:nvPr/>
      </p:nvGrpSpPr>
      <p:grpSpPr>
        <a:xfrm>
          <a:off x="0" y="0"/>
          <a:ext cx="0" cy="0"/>
          <a:chOff x="0" y="0"/>
          <a:chExt cx="0" cy="0"/>
        </a:xfrm>
      </p:grpSpPr>
      <p:sp>
        <p:nvSpPr>
          <p:cNvPr id="42" name="Google Shape;42;p43"/>
          <p:cNvSpPr txBox="1">
            <a:spLocks noGrp="1"/>
          </p:cNvSpPr>
          <p:nvPr>
            <p:ph type="title"/>
          </p:nvPr>
        </p:nvSpPr>
        <p:spPr>
          <a:xfrm>
            <a:off x="457200" y="267494"/>
            <a:ext cx="8229600" cy="1399032"/>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B353"/>
              </a:buClr>
              <a:buSzPts val="42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43"/>
          <p:cNvSpPr txBox="1">
            <a:spLocks noGrp="1"/>
          </p:cNvSpPr>
          <p:nvPr>
            <p:ph type="body" idx="1"/>
          </p:nvPr>
        </p:nvSpPr>
        <p:spPr>
          <a:xfrm>
            <a:off x="457200" y="1722437"/>
            <a:ext cx="4038600" cy="4525963"/>
          </a:xfrm>
          <a:prstGeom prst="rect">
            <a:avLst/>
          </a:prstGeom>
          <a:noFill/>
          <a:ln>
            <a:noFill/>
          </a:ln>
        </p:spPr>
        <p:txBody>
          <a:bodyPr spcFirstLastPara="1" wrap="square" lIns="91425" tIns="45700" rIns="91425" bIns="45700" anchor="t" anchorCtr="0">
            <a:normAutofit/>
          </a:bodyPr>
          <a:lstStyle>
            <a:lvl1pPr marL="457200" lvl="0" indent="-360680" algn="l">
              <a:spcBef>
                <a:spcPts val="520"/>
              </a:spcBef>
              <a:spcAft>
                <a:spcPts val="0"/>
              </a:spcAft>
              <a:buSzPts val="2080"/>
              <a:buChar char="⦿"/>
              <a:defRPr sz="2600"/>
            </a:lvl1pPr>
            <a:lvl2pPr marL="914400" lvl="1" indent="-373380" algn="l">
              <a:spcBef>
                <a:spcPts val="480"/>
              </a:spcBef>
              <a:spcAft>
                <a:spcPts val="0"/>
              </a:spcAft>
              <a:buSzPts val="228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4" name="Google Shape;44;p43"/>
          <p:cNvSpPr txBox="1">
            <a:spLocks noGrp="1"/>
          </p:cNvSpPr>
          <p:nvPr>
            <p:ph type="body" idx="2"/>
          </p:nvPr>
        </p:nvSpPr>
        <p:spPr>
          <a:xfrm>
            <a:off x="4648200" y="1722437"/>
            <a:ext cx="4038600" cy="4525963"/>
          </a:xfrm>
          <a:prstGeom prst="rect">
            <a:avLst/>
          </a:prstGeom>
          <a:noFill/>
          <a:ln>
            <a:noFill/>
          </a:ln>
        </p:spPr>
        <p:txBody>
          <a:bodyPr spcFirstLastPara="1" wrap="square" lIns="91425" tIns="45700" rIns="91425" bIns="45700" anchor="t" anchorCtr="0">
            <a:normAutofit/>
          </a:bodyPr>
          <a:lstStyle>
            <a:lvl1pPr marL="457200" lvl="0" indent="-360680" algn="l">
              <a:spcBef>
                <a:spcPts val="520"/>
              </a:spcBef>
              <a:spcAft>
                <a:spcPts val="0"/>
              </a:spcAft>
              <a:buSzPts val="2080"/>
              <a:buChar char="⦿"/>
              <a:defRPr sz="2600"/>
            </a:lvl1pPr>
            <a:lvl2pPr marL="914400" lvl="1" indent="-373380" algn="l">
              <a:spcBef>
                <a:spcPts val="480"/>
              </a:spcBef>
              <a:spcAft>
                <a:spcPts val="0"/>
              </a:spcAft>
              <a:buSzPts val="228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5" name="Google Shape;45;p43"/>
          <p:cNvSpPr txBox="1">
            <a:spLocks noGrp="1"/>
          </p:cNvSpPr>
          <p:nvPr>
            <p:ph type="dt" idx="10"/>
          </p:nvPr>
        </p:nvSpPr>
        <p:spPr>
          <a:xfrm>
            <a:off x="4791456" y="6480969"/>
            <a:ext cx="2133600" cy="30175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3"/>
          <p:cNvSpPr txBox="1">
            <a:spLocks noGrp="1"/>
          </p:cNvSpPr>
          <p:nvPr>
            <p:ph type="ftr" idx="11"/>
          </p:nvPr>
        </p:nvSpPr>
        <p:spPr>
          <a:xfrm>
            <a:off x="457200" y="6480969"/>
            <a:ext cx="4260056" cy="30175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3"/>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48"/>
        <p:cNvGrpSpPr/>
        <p:nvPr/>
      </p:nvGrpSpPr>
      <p:grpSpPr>
        <a:xfrm>
          <a:off x="0" y="0"/>
          <a:ext cx="0" cy="0"/>
          <a:chOff x="0" y="0"/>
          <a:chExt cx="0" cy="0"/>
        </a:xfrm>
      </p:grpSpPr>
      <p:sp>
        <p:nvSpPr>
          <p:cNvPr id="49" name="Google Shape;49;p44"/>
          <p:cNvSpPr txBox="1">
            <a:spLocks noGrp="1"/>
          </p:cNvSpPr>
          <p:nvPr>
            <p:ph type="title"/>
          </p:nvPr>
        </p:nvSpPr>
        <p:spPr>
          <a:xfrm rot="-5400000">
            <a:off x="-2295358" y="2834288"/>
            <a:ext cx="6153912" cy="10668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dk1"/>
              </a:buClr>
              <a:buSzPts val="3300"/>
              <a:buFont typeface="Century Gothic"/>
              <a:buNone/>
              <a:defRPr sz="33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44"/>
          <p:cNvSpPr txBox="1">
            <a:spLocks noGrp="1"/>
          </p:cNvSpPr>
          <p:nvPr>
            <p:ph type="body" idx="1"/>
          </p:nvPr>
        </p:nvSpPr>
        <p:spPr>
          <a:xfrm rot="-5400000">
            <a:off x="146758" y="1508980"/>
            <a:ext cx="3017520" cy="581024"/>
          </a:xfrm>
          <a:prstGeom prst="rect">
            <a:avLst/>
          </a:prstGeom>
          <a:solidFill>
            <a:schemeClr val="lt1"/>
          </a:solidFill>
          <a:ln>
            <a:noFill/>
          </a:ln>
        </p:spPr>
        <p:txBody>
          <a:bodyPr spcFirstLastPara="1" wrap="square" lIns="91425" tIns="45700" rIns="91425" bIns="45700" anchor="ctr" anchorCtr="0">
            <a:normAutofit/>
          </a:bodyPr>
          <a:lstStyle>
            <a:lvl1pPr marL="457200" lvl="0" indent="-228600" algn="ctr">
              <a:spcBef>
                <a:spcPts val="320"/>
              </a:spcBef>
              <a:spcAft>
                <a:spcPts val="0"/>
              </a:spcAft>
              <a:buSzPts val="1280"/>
              <a:buNone/>
              <a:defRPr sz="1600" b="0">
                <a:solidFill>
                  <a:schemeClr val="dk1"/>
                </a:solidFill>
              </a:defRPr>
            </a:lvl1pPr>
            <a:lvl2pPr marL="914400" lvl="1" indent="-228600" algn="l">
              <a:spcBef>
                <a:spcPts val="400"/>
              </a:spcBef>
              <a:spcAft>
                <a:spcPts val="0"/>
              </a:spcAft>
              <a:buSzPts val="19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1" name="Google Shape;51;p44"/>
          <p:cNvSpPr txBox="1">
            <a:spLocks noGrp="1"/>
          </p:cNvSpPr>
          <p:nvPr>
            <p:ph type="body" idx="2"/>
          </p:nvPr>
        </p:nvSpPr>
        <p:spPr>
          <a:xfrm rot="-5400000">
            <a:off x="146758" y="4645372"/>
            <a:ext cx="3017520" cy="581024"/>
          </a:xfrm>
          <a:prstGeom prst="rect">
            <a:avLst/>
          </a:prstGeom>
          <a:solidFill>
            <a:schemeClr val="lt1"/>
          </a:solidFill>
          <a:ln>
            <a:noFill/>
          </a:ln>
        </p:spPr>
        <p:txBody>
          <a:bodyPr spcFirstLastPara="1" wrap="square" lIns="91425" tIns="45700" rIns="91425" bIns="45700" anchor="ctr" anchorCtr="0">
            <a:normAutofit/>
          </a:bodyPr>
          <a:lstStyle>
            <a:lvl1pPr marL="457200" lvl="0" indent="-228600" algn="ctr">
              <a:spcBef>
                <a:spcPts val="320"/>
              </a:spcBef>
              <a:spcAft>
                <a:spcPts val="0"/>
              </a:spcAft>
              <a:buSzPts val="1280"/>
              <a:buNone/>
              <a:defRPr sz="1600" b="0">
                <a:solidFill>
                  <a:schemeClr val="dk1"/>
                </a:solidFill>
              </a:defRPr>
            </a:lvl1pPr>
            <a:lvl2pPr marL="914400" lvl="1" indent="-228600" algn="l">
              <a:spcBef>
                <a:spcPts val="400"/>
              </a:spcBef>
              <a:spcAft>
                <a:spcPts val="0"/>
              </a:spcAft>
              <a:buSzPts val="19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2" name="Google Shape;52;p44"/>
          <p:cNvSpPr txBox="1">
            <a:spLocks noGrp="1"/>
          </p:cNvSpPr>
          <p:nvPr>
            <p:ph type="body" idx="3"/>
          </p:nvPr>
        </p:nvSpPr>
        <p:spPr>
          <a:xfrm>
            <a:off x="2022230" y="290732"/>
            <a:ext cx="6858000" cy="3017520"/>
          </a:xfrm>
          <a:prstGeom prst="rect">
            <a:avLst/>
          </a:prstGeom>
          <a:noFill/>
          <a:ln>
            <a:noFill/>
          </a:ln>
        </p:spPr>
        <p:txBody>
          <a:bodyPr spcFirstLastPara="1" wrap="square" lIns="91425" tIns="45700" rIns="91425" bIns="45700" anchor="t" anchorCtr="0">
            <a:normAutofit/>
          </a:bodyPr>
          <a:lstStyle>
            <a:lvl1pPr marL="457200" lvl="0" indent="-350520" algn="l">
              <a:spcBef>
                <a:spcPts val="480"/>
              </a:spcBef>
              <a:spcAft>
                <a:spcPts val="0"/>
              </a:spcAft>
              <a:buSzPts val="1920"/>
              <a:buChar char="⦿"/>
              <a:defRPr sz="2400"/>
            </a:lvl1pPr>
            <a:lvl2pPr marL="914400" lvl="1" indent="-349250" algn="l">
              <a:spcBef>
                <a:spcPts val="400"/>
              </a:spcBef>
              <a:spcAft>
                <a:spcPts val="0"/>
              </a:spcAft>
              <a:buSzPts val="19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3" name="Google Shape;53;p44"/>
          <p:cNvSpPr txBox="1">
            <a:spLocks noGrp="1"/>
          </p:cNvSpPr>
          <p:nvPr>
            <p:ph type="body" idx="4"/>
          </p:nvPr>
        </p:nvSpPr>
        <p:spPr>
          <a:xfrm>
            <a:off x="2022230" y="3427124"/>
            <a:ext cx="6858000" cy="3017520"/>
          </a:xfrm>
          <a:prstGeom prst="rect">
            <a:avLst/>
          </a:prstGeom>
          <a:noFill/>
          <a:ln>
            <a:noFill/>
          </a:ln>
        </p:spPr>
        <p:txBody>
          <a:bodyPr spcFirstLastPara="1" wrap="square" lIns="91425" tIns="45700" rIns="91425" bIns="45700" anchor="t" anchorCtr="0">
            <a:normAutofit/>
          </a:bodyPr>
          <a:lstStyle>
            <a:lvl1pPr marL="457200" lvl="0" indent="-350520" algn="l">
              <a:spcBef>
                <a:spcPts val="480"/>
              </a:spcBef>
              <a:spcAft>
                <a:spcPts val="0"/>
              </a:spcAft>
              <a:buSzPts val="1920"/>
              <a:buChar char="⦿"/>
              <a:defRPr sz="2400"/>
            </a:lvl1pPr>
            <a:lvl2pPr marL="914400" lvl="1" indent="-349250" algn="l">
              <a:spcBef>
                <a:spcPts val="400"/>
              </a:spcBef>
              <a:spcAft>
                <a:spcPts val="0"/>
              </a:spcAft>
              <a:buSzPts val="19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4" name="Google Shape;54;p44"/>
          <p:cNvSpPr txBox="1">
            <a:spLocks noGrp="1"/>
          </p:cNvSpPr>
          <p:nvPr>
            <p:ph type="dt" idx="10"/>
          </p:nvPr>
        </p:nvSpPr>
        <p:spPr>
          <a:xfrm>
            <a:off x="4791456" y="6480969"/>
            <a:ext cx="2130552" cy="30175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57200" y="6480969"/>
            <a:ext cx="4261104" cy="30175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7589520" y="6483096"/>
            <a:ext cx="502920" cy="301752"/>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1200" b="0" i="0" u="none" strike="noStrike" cap="none">
                <a:solidFill>
                  <a:schemeClr val="dk1"/>
                </a:solidFill>
                <a:latin typeface="Century Gothic"/>
                <a:ea typeface="Century Gothic"/>
                <a:cs typeface="Century Gothic"/>
                <a:sym typeface="Century Gothic"/>
              </a:defRPr>
            </a:lvl1pPr>
            <a:lvl2pPr marL="0" lvl="1" indent="0" algn="ctr">
              <a:spcBef>
                <a:spcPts val="0"/>
              </a:spcBef>
              <a:buNone/>
              <a:defRPr sz="1200" b="0" i="0" u="none" strike="noStrike" cap="none">
                <a:solidFill>
                  <a:schemeClr val="dk1"/>
                </a:solidFill>
                <a:latin typeface="Century Gothic"/>
                <a:ea typeface="Century Gothic"/>
                <a:cs typeface="Century Gothic"/>
                <a:sym typeface="Century Gothic"/>
              </a:defRPr>
            </a:lvl2pPr>
            <a:lvl3pPr marL="0" lvl="2" indent="0" algn="ctr">
              <a:spcBef>
                <a:spcPts val="0"/>
              </a:spcBef>
              <a:buNone/>
              <a:defRPr sz="1200" b="0" i="0" u="none" strike="noStrike" cap="none">
                <a:solidFill>
                  <a:schemeClr val="dk1"/>
                </a:solidFill>
                <a:latin typeface="Century Gothic"/>
                <a:ea typeface="Century Gothic"/>
                <a:cs typeface="Century Gothic"/>
                <a:sym typeface="Century Gothic"/>
              </a:defRPr>
            </a:lvl3pPr>
            <a:lvl4pPr marL="0" lvl="3" indent="0" algn="ctr">
              <a:spcBef>
                <a:spcPts val="0"/>
              </a:spcBef>
              <a:buNone/>
              <a:defRPr sz="1200" b="0" i="0" u="none" strike="noStrike" cap="none">
                <a:solidFill>
                  <a:schemeClr val="dk1"/>
                </a:solidFill>
                <a:latin typeface="Century Gothic"/>
                <a:ea typeface="Century Gothic"/>
                <a:cs typeface="Century Gothic"/>
                <a:sym typeface="Century Gothic"/>
              </a:defRPr>
            </a:lvl4pPr>
            <a:lvl5pPr marL="0" lvl="4" indent="0" algn="ctr">
              <a:spcBef>
                <a:spcPts val="0"/>
              </a:spcBef>
              <a:buNone/>
              <a:defRPr sz="1200" b="0" i="0" u="none" strike="noStrike" cap="none">
                <a:solidFill>
                  <a:schemeClr val="dk1"/>
                </a:solidFill>
                <a:latin typeface="Century Gothic"/>
                <a:ea typeface="Century Gothic"/>
                <a:cs typeface="Century Gothic"/>
                <a:sym typeface="Century Gothic"/>
              </a:defRPr>
            </a:lvl5pPr>
            <a:lvl6pPr marL="0" lvl="5" indent="0" algn="ctr">
              <a:spcBef>
                <a:spcPts val="0"/>
              </a:spcBef>
              <a:buNone/>
              <a:defRPr sz="1200" b="0" i="0" u="none" strike="noStrike" cap="none">
                <a:solidFill>
                  <a:schemeClr val="dk1"/>
                </a:solidFill>
                <a:latin typeface="Century Gothic"/>
                <a:ea typeface="Century Gothic"/>
                <a:cs typeface="Century Gothic"/>
                <a:sym typeface="Century Gothic"/>
              </a:defRPr>
            </a:lvl6pPr>
            <a:lvl7pPr marL="0" lvl="6" indent="0" algn="ctr">
              <a:spcBef>
                <a:spcPts val="0"/>
              </a:spcBef>
              <a:buNone/>
              <a:defRPr sz="1200" b="0" i="0" u="none" strike="noStrike" cap="none">
                <a:solidFill>
                  <a:schemeClr val="dk1"/>
                </a:solidFill>
                <a:latin typeface="Century Gothic"/>
                <a:ea typeface="Century Gothic"/>
                <a:cs typeface="Century Gothic"/>
                <a:sym typeface="Century Gothic"/>
              </a:defRPr>
            </a:lvl7pPr>
            <a:lvl8pPr marL="0" lvl="7" indent="0" algn="ctr">
              <a:spcBef>
                <a:spcPts val="0"/>
              </a:spcBef>
              <a:buNone/>
              <a:defRPr sz="1200" b="0" i="0" u="none" strike="noStrike" cap="none">
                <a:solidFill>
                  <a:schemeClr val="dk1"/>
                </a:solidFill>
                <a:latin typeface="Century Gothic"/>
                <a:ea typeface="Century Gothic"/>
                <a:cs typeface="Century Gothic"/>
                <a:sym typeface="Century Gothic"/>
              </a:defRPr>
            </a:lvl8pPr>
            <a:lvl9pPr marL="0" lvl="8" indent="0" algn="ctr">
              <a:spcBef>
                <a:spcPts val="0"/>
              </a:spcBef>
              <a:buNone/>
              <a:defRPr sz="1200" b="0" i="0" u="none" strike="noStrike" cap="none">
                <a:solidFill>
                  <a:schemeClr val="dk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a:off x="457200" y="267494"/>
            <a:ext cx="8229600" cy="1399032"/>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B353"/>
              </a:buClr>
              <a:buSzPts val="4200"/>
              <a:buFont typeface="Century Gothic"/>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45"/>
          <p:cNvSpPr txBox="1">
            <a:spLocks noGrp="1"/>
          </p:cNvSpPr>
          <p:nvPr>
            <p:ph type="dt" idx="10"/>
          </p:nvPr>
        </p:nvSpPr>
        <p:spPr>
          <a:xfrm>
            <a:off x="4791456" y="6480969"/>
            <a:ext cx="2133600" cy="30175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5"/>
          <p:cNvSpPr txBox="1">
            <a:spLocks noGrp="1"/>
          </p:cNvSpPr>
          <p:nvPr>
            <p:ph type="ftr" idx="11"/>
          </p:nvPr>
        </p:nvSpPr>
        <p:spPr>
          <a:xfrm>
            <a:off x="457200" y="6481890"/>
            <a:ext cx="4260056" cy="300831"/>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5"/>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2"/>
        <p:cNvGrpSpPr/>
        <p:nvPr/>
      </p:nvGrpSpPr>
      <p:grpSpPr>
        <a:xfrm>
          <a:off x="0" y="0"/>
          <a:ext cx="0" cy="0"/>
          <a:chOff x="0" y="0"/>
          <a:chExt cx="0" cy="0"/>
        </a:xfrm>
      </p:grpSpPr>
      <p:sp>
        <p:nvSpPr>
          <p:cNvPr id="63" name="Google Shape;63;p46"/>
          <p:cNvSpPr txBox="1">
            <a:spLocks noGrp="1"/>
          </p:cNvSpPr>
          <p:nvPr>
            <p:ph type="dt" idx="10"/>
          </p:nvPr>
        </p:nvSpPr>
        <p:spPr>
          <a:xfrm>
            <a:off x="4791456" y="6480969"/>
            <a:ext cx="2133600" cy="30175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6"/>
          <p:cNvSpPr txBox="1">
            <a:spLocks noGrp="1"/>
          </p:cNvSpPr>
          <p:nvPr>
            <p:ph type="ftr" idx="11"/>
          </p:nvPr>
        </p:nvSpPr>
        <p:spPr>
          <a:xfrm>
            <a:off x="457200" y="6481890"/>
            <a:ext cx="4260056" cy="300831"/>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6"/>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6"/>
        <p:cNvGrpSpPr/>
        <p:nvPr/>
      </p:nvGrpSpPr>
      <p:grpSpPr>
        <a:xfrm>
          <a:off x="0" y="0"/>
          <a:ext cx="0" cy="0"/>
          <a:chOff x="0" y="0"/>
          <a:chExt cx="0" cy="0"/>
        </a:xfrm>
      </p:grpSpPr>
      <p:sp>
        <p:nvSpPr>
          <p:cNvPr id="67" name="Google Shape;67;p47"/>
          <p:cNvSpPr txBox="1">
            <a:spLocks noGrp="1"/>
          </p:cNvSpPr>
          <p:nvPr>
            <p:ph type="title"/>
          </p:nvPr>
        </p:nvSpPr>
        <p:spPr>
          <a:xfrm rot="-5400000">
            <a:off x="-2295144" y="2882264"/>
            <a:ext cx="5943600" cy="914400"/>
          </a:xfrm>
          <a:prstGeom prst="rect">
            <a:avLst/>
          </a:prstGeom>
          <a:noFill/>
          <a:ln>
            <a:noFill/>
          </a:ln>
        </p:spPr>
        <p:txBody>
          <a:bodyPr spcFirstLastPara="1" wrap="square" lIns="91425" tIns="45700" rIns="91425" bIns="45700" anchor="b" anchorCtr="0">
            <a:normAutofit/>
          </a:bodyPr>
          <a:lstStyle>
            <a:lvl1pPr marR="18288" lvl="0" algn="r">
              <a:spcBef>
                <a:spcPts val="0"/>
              </a:spcBef>
              <a:spcAft>
                <a:spcPts val="0"/>
              </a:spcAft>
              <a:buClr>
                <a:srgbClr val="FFB353"/>
              </a:buClr>
              <a:buSzPts val="2900"/>
              <a:buFont typeface="Century Gothic"/>
              <a:buNone/>
              <a:defRPr sz="29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47"/>
          <p:cNvSpPr txBox="1">
            <a:spLocks noGrp="1"/>
          </p:cNvSpPr>
          <p:nvPr>
            <p:ph type="body" idx="1"/>
          </p:nvPr>
        </p:nvSpPr>
        <p:spPr>
          <a:xfrm>
            <a:off x="1135856" y="367664"/>
            <a:ext cx="2438400" cy="5943600"/>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SzPts val="1120"/>
              <a:buNone/>
              <a:defRPr sz="1400"/>
            </a:lvl1pPr>
            <a:lvl2pPr marL="914400" lvl="1" indent="-228600" algn="l">
              <a:spcBef>
                <a:spcPts val="240"/>
              </a:spcBef>
              <a:spcAft>
                <a:spcPts val="0"/>
              </a:spcAft>
              <a:buSzPts val="114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47"/>
          <p:cNvSpPr txBox="1">
            <a:spLocks noGrp="1"/>
          </p:cNvSpPr>
          <p:nvPr>
            <p:ph type="body" idx="2"/>
          </p:nvPr>
        </p:nvSpPr>
        <p:spPr>
          <a:xfrm>
            <a:off x="3651250" y="320040"/>
            <a:ext cx="5276088" cy="5989320"/>
          </a:xfrm>
          <a:prstGeom prst="rect">
            <a:avLst/>
          </a:prstGeom>
          <a:noFill/>
          <a:ln>
            <a:noFill/>
          </a:ln>
        </p:spPr>
        <p:txBody>
          <a:bodyPr spcFirstLastPara="1" wrap="square" lIns="91425" tIns="45700" rIns="91425" bIns="45700" anchor="t" anchorCtr="0">
            <a:normAutofit/>
          </a:bodyPr>
          <a:lstStyle>
            <a:lvl1pPr marL="457200" lvl="0" indent="-381000" algn="l">
              <a:spcBef>
                <a:spcPts val="0"/>
              </a:spcBef>
              <a:spcAft>
                <a:spcPts val="0"/>
              </a:spcAft>
              <a:buSzPts val="2400"/>
              <a:buChar char="⦿"/>
              <a:defRPr sz="3000"/>
            </a:lvl1pPr>
            <a:lvl2pPr marL="914400" lvl="1" indent="-385444" algn="l">
              <a:spcBef>
                <a:spcPts val="520"/>
              </a:spcBef>
              <a:spcAft>
                <a:spcPts val="0"/>
              </a:spcAft>
              <a:buSzPts val="2470"/>
              <a:buChar char="›"/>
              <a:defRPr sz="26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47"/>
          <p:cNvSpPr txBox="1">
            <a:spLocks noGrp="1"/>
          </p:cNvSpPr>
          <p:nvPr>
            <p:ph type="dt" idx="10"/>
          </p:nvPr>
        </p:nvSpPr>
        <p:spPr>
          <a:xfrm>
            <a:off x="6278976" y="6556248"/>
            <a:ext cx="2133600" cy="30175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7"/>
          <p:cNvSpPr txBox="1">
            <a:spLocks noGrp="1"/>
          </p:cNvSpPr>
          <p:nvPr>
            <p:ph type="ftr" idx="11"/>
          </p:nvPr>
        </p:nvSpPr>
        <p:spPr>
          <a:xfrm>
            <a:off x="1135856" y="6556248"/>
            <a:ext cx="5143120" cy="30175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7"/>
          <p:cNvSpPr txBox="1">
            <a:spLocks noGrp="1"/>
          </p:cNvSpPr>
          <p:nvPr>
            <p:ph type="sldNum" idx="12"/>
          </p:nvPr>
        </p:nvSpPr>
        <p:spPr>
          <a:xfrm>
            <a:off x="8410576" y="6556248"/>
            <a:ext cx="502920" cy="301752"/>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900" b="0" i="0" u="none" strike="noStrike" cap="none">
                <a:solidFill>
                  <a:schemeClr val="dk1"/>
                </a:solidFill>
                <a:latin typeface="Century Gothic"/>
                <a:ea typeface="Century Gothic"/>
                <a:cs typeface="Century Gothic"/>
                <a:sym typeface="Century Gothic"/>
              </a:defRPr>
            </a:lvl1pPr>
            <a:lvl2pPr marL="0" lvl="1" indent="0" algn="ctr">
              <a:spcBef>
                <a:spcPts val="0"/>
              </a:spcBef>
              <a:buNone/>
              <a:defRPr sz="900" b="0" i="0" u="none" strike="noStrike" cap="none">
                <a:solidFill>
                  <a:schemeClr val="dk1"/>
                </a:solidFill>
                <a:latin typeface="Century Gothic"/>
                <a:ea typeface="Century Gothic"/>
                <a:cs typeface="Century Gothic"/>
                <a:sym typeface="Century Gothic"/>
              </a:defRPr>
            </a:lvl2pPr>
            <a:lvl3pPr marL="0" lvl="2" indent="0" algn="ctr">
              <a:spcBef>
                <a:spcPts val="0"/>
              </a:spcBef>
              <a:buNone/>
              <a:defRPr sz="900" b="0" i="0" u="none" strike="noStrike" cap="none">
                <a:solidFill>
                  <a:schemeClr val="dk1"/>
                </a:solidFill>
                <a:latin typeface="Century Gothic"/>
                <a:ea typeface="Century Gothic"/>
                <a:cs typeface="Century Gothic"/>
                <a:sym typeface="Century Gothic"/>
              </a:defRPr>
            </a:lvl3pPr>
            <a:lvl4pPr marL="0" lvl="3" indent="0" algn="ctr">
              <a:spcBef>
                <a:spcPts val="0"/>
              </a:spcBef>
              <a:buNone/>
              <a:defRPr sz="900" b="0" i="0" u="none" strike="noStrike" cap="none">
                <a:solidFill>
                  <a:schemeClr val="dk1"/>
                </a:solidFill>
                <a:latin typeface="Century Gothic"/>
                <a:ea typeface="Century Gothic"/>
                <a:cs typeface="Century Gothic"/>
                <a:sym typeface="Century Gothic"/>
              </a:defRPr>
            </a:lvl4pPr>
            <a:lvl5pPr marL="0" lvl="4" indent="0" algn="ctr">
              <a:spcBef>
                <a:spcPts val="0"/>
              </a:spcBef>
              <a:buNone/>
              <a:defRPr sz="900" b="0" i="0" u="none" strike="noStrike" cap="none">
                <a:solidFill>
                  <a:schemeClr val="dk1"/>
                </a:solidFill>
                <a:latin typeface="Century Gothic"/>
                <a:ea typeface="Century Gothic"/>
                <a:cs typeface="Century Gothic"/>
                <a:sym typeface="Century Gothic"/>
              </a:defRPr>
            </a:lvl5pPr>
            <a:lvl6pPr marL="0" lvl="5" indent="0" algn="ctr">
              <a:spcBef>
                <a:spcPts val="0"/>
              </a:spcBef>
              <a:buNone/>
              <a:defRPr sz="900" b="0" i="0" u="none" strike="noStrike" cap="none">
                <a:solidFill>
                  <a:schemeClr val="dk1"/>
                </a:solidFill>
                <a:latin typeface="Century Gothic"/>
                <a:ea typeface="Century Gothic"/>
                <a:cs typeface="Century Gothic"/>
                <a:sym typeface="Century Gothic"/>
              </a:defRPr>
            </a:lvl6pPr>
            <a:lvl7pPr marL="0" lvl="6" indent="0" algn="ctr">
              <a:spcBef>
                <a:spcPts val="0"/>
              </a:spcBef>
              <a:buNone/>
              <a:defRPr sz="900" b="0" i="0" u="none" strike="noStrike" cap="none">
                <a:solidFill>
                  <a:schemeClr val="dk1"/>
                </a:solidFill>
                <a:latin typeface="Century Gothic"/>
                <a:ea typeface="Century Gothic"/>
                <a:cs typeface="Century Gothic"/>
                <a:sym typeface="Century Gothic"/>
              </a:defRPr>
            </a:lvl7pPr>
            <a:lvl8pPr marL="0" lvl="7" indent="0" algn="ctr">
              <a:spcBef>
                <a:spcPts val="0"/>
              </a:spcBef>
              <a:buNone/>
              <a:defRPr sz="900" b="0" i="0" u="none" strike="noStrike" cap="none">
                <a:solidFill>
                  <a:schemeClr val="dk1"/>
                </a:solidFill>
                <a:latin typeface="Century Gothic"/>
                <a:ea typeface="Century Gothic"/>
                <a:cs typeface="Century Gothic"/>
                <a:sym typeface="Century Gothic"/>
              </a:defRPr>
            </a:lvl8pPr>
            <a:lvl9pPr marL="0" lvl="8" indent="0" algn="ctr">
              <a:spcBef>
                <a:spcPts val="0"/>
              </a:spcBef>
              <a:buNone/>
              <a:defRPr sz="900" b="0" i="0" u="none" strike="noStrike" cap="none">
                <a:solidFill>
                  <a:schemeClr val="dk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3"/>
        <p:cNvGrpSpPr/>
        <p:nvPr/>
      </p:nvGrpSpPr>
      <p:grpSpPr>
        <a:xfrm>
          <a:off x="0" y="0"/>
          <a:ext cx="0" cy="0"/>
          <a:chOff x="0" y="0"/>
          <a:chExt cx="0" cy="0"/>
        </a:xfrm>
      </p:grpSpPr>
      <p:sp>
        <p:nvSpPr>
          <p:cNvPr id="74" name="Google Shape;74;p48"/>
          <p:cNvSpPr txBox="1">
            <a:spLocks noGrp="1"/>
          </p:cNvSpPr>
          <p:nvPr>
            <p:ph type="title"/>
          </p:nvPr>
        </p:nvSpPr>
        <p:spPr>
          <a:xfrm rot="-5400000">
            <a:off x="-2523744" y="2894096"/>
            <a:ext cx="6400800" cy="914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FFB353"/>
              </a:buClr>
              <a:buSzPts val="3000"/>
              <a:buFont typeface="Century Gothic"/>
              <a:buNone/>
              <a:defRPr sz="30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8"/>
          <p:cNvSpPr>
            <a:spLocks noGrp="1"/>
          </p:cNvSpPr>
          <p:nvPr>
            <p:ph type="pic" idx="2"/>
          </p:nvPr>
        </p:nvSpPr>
        <p:spPr>
          <a:xfrm>
            <a:off x="1138237" y="373966"/>
            <a:ext cx="7333488" cy="5486400"/>
          </a:xfrm>
          <a:prstGeom prst="rect">
            <a:avLst/>
          </a:prstGeom>
          <a:solidFill>
            <a:srgbClr val="94A1AA"/>
          </a:solidFill>
          <a:ln>
            <a:noFill/>
          </a:ln>
        </p:spPr>
        <p:txBody>
          <a:bodyPr spcFirstLastPara="1" wrap="square" lIns="91425" tIns="45700" rIns="91425" bIns="45700" anchor="t" anchorCtr="0">
            <a:normAutofit/>
          </a:bodyPr>
          <a:lstStyle>
            <a:lvl1pPr marR="0" lvl="0" algn="l" rtl="0">
              <a:spcBef>
                <a:spcPts val="640"/>
              </a:spcBef>
              <a:spcAft>
                <a:spcPts val="0"/>
              </a:spcAft>
              <a:buClr>
                <a:schemeClr val="accent1"/>
              </a:buClr>
              <a:buSzPts val="2560"/>
              <a:buFont typeface="Noto Sans Symbols"/>
              <a:buNone/>
              <a:defRPr sz="3200" b="0" i="0" u="none" strike="noStrike" cap="none">
                <a:solidFill>
                  <a:schemeClr val="dk1"/>
                </a:solidFill>
                <a:latin typeface="Century Gothic"/>
                <a:ea typeface="Century Gothic"/>
                <a:cs typeface="Century Gothic"/>
                <a:sym typeface="Century Gothic"/>
              </a:defRPr>
            </a:lvl1pPr>
            <a:lvl2pPr marR="0" lvl="1" algn="l" rtl="0">
              <a:spcBef>
                <a:spcPts val="520"/>
              </a:spcBef>
              <a:spcAft>
                <a:spcPts val="0"/>
              </a:spcAft>
              <a:buClr>
                <a:schemeClr val="accent1"/>
              </a:buClr>
              <a:buSzPts val="2470"/>
              <a:buFont typeface="Verdana"/>
              <a:buChar char="›"/>
              <a:defRPr sz="2600" b="0" i="0" u="none" strike="noStrike" cap="none">
                <a:solidFill>
                  <a:schemeClr val="dk1"/>
                </a:solidFill>
                <a:latin typeface="Century Gothic"/>
                <a:ea typeface="Century Gothic"/>
                <a:cs typeface="Century Gothic"/>
                <a:sym typeface="Century Gothic"/>
              </a:defRPr>
            </a:lvl2pPr>
            <a:lvl3pPr marR="0" lvl="2" algn="l" rtl="0">
              <a:spcBef>
                <a:spcPts val="480"/>
              </a:spcBef>
              <a:spcAft>
                <a:spcPts val="0"/>
              </a:spcAft>
              <a:buClr>
                <a:schemeClr val="accent1"/>
              </a:buClr>
              <a:buSzPts val="2400"/>
              <a:buFont typeface="Noto Sans Symbols"/>
              <a:buChar char="●"/>
              <a:defRPr sz="2400" b="0" i="0" u="none" strike="noStrike" cap="none">
                <a:solidFill>
                  <a:schemeClr val="dk1"/>
                </a:solidFill>
                <a:latin typeface="Century Gothic"/>
                <a:ea typeface="Century Gothic"/>
                <a:cs typeface="Century Gothic"/>
                <a:sym typeface="Century Gothic"/>
              </a:defRPr>
            </a:lvl3pPr>
            <a:lvl4pPr marR="0" lvl="3" algn="l" rtl="0">
              <a:spcBef>
                <a:spcPts val="400"/>
              </a:spcBef>
              <a:spcAft>
                <a:spcPts val="0"/>
              </a:spcAft>
              <a:buClr>
                <a:schemeClr val="accent1"/>
              </a:buClr>
              <a:buSzPts val="2000"/>
              <a:buFont typeface="Noto Sans Symbols"/>
              <a:buChar char="●"/>
              <a:defRPr sz="2000" b="0" i="0" u="none" strike="noStrike" cap="none">
                <a:solidFill>
                  <a:schemeClr val="dk1"/>
                </a:solidFill>
                <a:latin typeface="Century Gothic"/>
                <a:ea typeface="Century Gothic"/>
                <a:cs typeface="Century Gothic"/>
                <a:sym typeface="Century Gothic"/>
              </a:defRPr>
            </a:lvl4pPr>
            <a:lvl5pPr marR="0" lvl="4" algn="l" rtl="0">
              <a:spcBef>
                <a:spcPts val="380"/>
              </a:spcBef>
              <a:spcAft>
                <a:spcPts val="0"/>
              </a:spcAft>
              <a:buClr>
                <a:srgbClr val="FEBD8A"/>
              </a:buClr>
              <a:buSzPts val="1900"/>
              <a:buFont typeface="Noto Sans Symbols"/>
              <a:buChar char="●"/>
              <a:defRPr sz="1900" b="0" i="0" u="none" strike="noStrike" cap="none">
                <a:solidFill>
                  <a:schemeClr val="dk1"/>
                </a:solidFill>
                <a:latin typeface="Century Gothic"/>
                <a:ea typeface="Century Gothic"/>
                <a:cs typeface="Century Gothic"/>
                <a:sym typeface="Century Gothic"/>
              </a:defRPr>
            </a:lvl5pPr>
            <a:lvl6pPr marR="0" lvl="5" algn="l" rtl="0">
              <a:spcBef>
                <a:spcPts val="360"/>
              </a:spcBef>
              <a:spcAft>
                <a:spcPts val="0"/>
              </a:spcAft>
              <a:buClr>
                <a:srgbClr val="FEBD8A"/>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6pPr>
            <a:lvl7pPr marR="0" lvl="6" algn="l" rtl="0">
              <a:spcBef>
                <a:spcPts val="320"/>
              </a:spcBef>
              <a:spcAft>
                <a:spcPts val="0"/>
              </a:spcAft>
              <a:buClr>
                <a:srgbClr val="FEBD8A"/>
              </a:buClr>
              <a:buSzPts val="1600"/>
              <a:buFont typeface="Noto Sans Symbols"/>
              <a:buChar char="●"/>
              <a:defRPr sz="1600" b="0" i="0" u="none" strike="noStrike" cap="none">
                <a:solidFill>
                  <a:schemeClr val="dk1"/>
                </a:solidFill>
                <a:latin typeface="Century Gothic"/>
                <a:ea typeface="Century Gothic"/>
                <a:cs typeface="Century Gothic"/>
                <a:sym typeface="Century Gothic"/>
              </a:defRPr>
            </a:lvl7pPr>
            <a:lvl8pPr marR="0" lvl="7" algn="l" rtl="0">
              <a:spcBef>
                <a:spcPts val="320"/>
              </a:spcBef>
              <a:spcAft>
                <a:spcPts val="0"/>
              </a:spcAft>
              <a:buClr>
                <a:srgbClr val="FEBD8A"/>
              </a:buClr>
              <a:buSzPts val="1600"/>
              <a:buFont typeface="Noto Sans Symbols"/>
              <a:buChar char="●"/>
              <a:defRPr sz="1600" b="0" i="0" u="none" strike="noStrike" cap="none">
                <a:solidFill>
                  <a:schemeClr val="dk1"/>
                </a:solidFill>
                <a:latin typeface="Century Gothic"/>
                <a:ea typeface="Century Gothic"/>
                <a:cs typeface="Century Gothic"/>
                <a:sym typeface="Century Gothic"/>
              </a:defRPr>
            </a:lvl8pPr>
            <a:lvl9pPr marR="0" lvl="8" algn="l" rtl="0">
              <a:spcBef>
                <a:spcPts val="320"/>
              </a:spcBef>
              <a:spcAft>
                <a:spcPts val="0"/>
              </a:spcAft>
              <a:buClr>
                <a:srgbClr val="FEBD8A"/>
              </a:buClr>
              <a:buSzPts val="1600"/>
              <a:buFont typeface="Noto Sans Symbols"/>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76" name="Google Shape;76;p48"/>
          <p:cNvSpPr txBox="1">
            <a:spLocks noGrp="1"/>
          </p:cNvSpPr>
          <p:nvPr>
            <p:ph type="body" idx="1"/>
          </p:nvPr>
        </p:nvSpPr>
        <p:spPr>
          <a:xfrm>
            <a:off x="1143000" y="5867400"/>
            <a:ext cx="7333488" cy="685800"/>
          </a:xfrm>
          <a:prstGeom prst="rect">
            <a:avLst/>
          </a:prstGeom>
          <a:solidFill>
            <a:schemeClr val="accent1">
              <a:alpha val="14901"/>
            </a:schemeClr>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rmAutofit/>
          </a:bodyPr>
          <a:lstStyle>
            <a:lvl1pPr marL="457200" lvl="0" indent="-228600" algn="l">
              <a:spcBef>
                <a:spcPts val="0"/>
              </a:spcBef>
              <a:spcAft>
                <a:spcPts val="0"/>
              </a:spcAft>
              <a:buSzPts val="1120"/>
              <a:buNone/>
              <a:defRPr sz="1400"/>
            </a:lvl1pPr>
            <a:lvl2pPr marL="914400" lvl="1" indent="-300990" algn="l">
              <a:spcBef>
                <a:spcPts val="240"/>
              </a:spcBef>
              <a:spcAft>
                <a:spcPts val="0"/>
              </a:spcAft>
              <a:buSzPts val="1140"/>
              <a:buChar char="›"/>
              <a:defRPr sz="1200"/>
            </a:lvl2pPr>
            <a:lvl3pPr marL="1371600" lvl="2" indent="-292100" algn="l">
              <a:spcBef>
                <a:spcPts val="200"/>
              </a:spcBef>
              <a:spcAft>
                <a:spcPts val="0"/>
              </a:spcAft>
              <a:buSzPts val="1000"/>
              <a:buChar char="●"/>
              <a:defRPr sz="10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7" name="Google Shape;77;p48"/>
          <p:cNvSpPr txBox="1">
            <a:spLocks noGrp="1"/>
          </p:cNvSpPr>
          <p:nvPr>
            <p:ph type="dt" idx="10"/>
          </p:nvPr>
        </p:nvSpPr>
        <p:spPr>
          <a:xfrm>
            <a:off x="6108192" y="6556248"/>
            <a:ext cx="2103120" cy="30175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8"/>
          <p:cNvSpPr txBox="1">
            <a:spLocks noGrp="1"/>
          </p:cNvSpPr>
          <p:nvPr>
            <p:ph type="ftr" idx="11"/>
          </p:nvPr>
        </p:nvSpPr>
        <p:spPr>
          <a:xfrm>
            <a:off x="1170432" y="6557169"/>
            <a:ext cx="4948072" cy="30175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8"/>
          <p:cNvSpPr txBox="1">
            <a:spLocks noGrp="1"/>
          </p:cNvSpPr>
          <p:nvPr>
            <p:ph type="sldNum" idx="12"/>
          </p:nvPr>
        </p:nvSpPr>
        <p:spPr>
          <a:xfrm>
            <a:off x="8217192" y="6556248"/>
            <a:ext cx="365760" cy="301752"/>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900" b="0" i="0" u="none" strike="noStrike" cap="none">
                <a:solidFill>
                  <a:schemeClr val="dk1"/>
                </a:solidFill>
                <a:latin typeface="Century Gothic"/>
                <a:ea typeface="Century Gothic"/>
                <a:cs typeface="Century Gothic"/>
                <a:sym typeface="Century Gothic"/>
              </a:defRPr>
            </a:lvl1pPr>
            <a:lvl2pPr marL="0" lvl="1" indent="0" algn="ctr">
              <a:spcBef>
                <a:spcPts val="0"/>
              </a:spcBef>
              <a:buNone/>
              <a:defRPr sz="900" b="0" i="0" u="none" strike="noStrike" cap="none">
                <a:solidFill>
                  <a:schemeClr val="dk1"/>
                </a:solidFill>
                <a:latin typeface="Century Gothic"/>
                <a:ea typeface="Century Gothic"/>
                <a:cs typeface="Century Gothic"/>
                <a:sym typeface="Century Gothic"/>
              </a:defRPr>
            </a:lvl2pPr>
            <a:lvl3pPr marL="0" lvl="2" indent="0" algn="ctr">
              <a:spcBef>
                <a:spcPts val="0"/>
              </a:spcBef>
              <a:buNone/>
              <a:defRPr sz="900" b="0" i="0" u="none" strike="noStrike" cap="none">
                <a:solidFill>
                  <a:schemeClr val="dk1"/>
                </a:solidFill>
                <a:latin typeface="Century Gothic"/>
                <a:ea typeface="Century Gothic"/>
                <a:cs typeface="Century Gothic"/>
                <a:sym typeface="Century Gothic"/>
              </a:defRPr>
            </a:lvl3pPr>
            <a:lvl4pPr marL="0" lvl="3" indent="0" algn="ctr">
              <a:spcBef>
                <a:spcPts val="0"/>
              </a:spcBef>
              <a:buNone/>
              <a:defRPr sz="900" b="0" i="0" u="none" strike="noStrike" cap="none">
                <a:solidFill>
                  <a:schemeClr val="dk1"/>
                </a:solidFill>
                <a:latin typeface="Century Gothic"/>
                <a:ea typeface="Century Gothic"/>
                <a:cs typeface="Century Gothic"/>
                <a:sym typeface="Century Gothic"/>
              </a:defRPr>
            </a:lvl4pPr>
            <a:lvl5pPr marL="0" lvl="4" indent="0" algn="ctr">
              <a:spcBef>
                <a:spcPts val="0"/>
              </a:spcBef>
              <a:buNone/>
              <a:defRPr sz="900" b="0" i="0" u="none" strike="noStrike" cap="none">
                <a:solidFill>
                  <a:schemeClr val="dk1"/>
                </a:solidFill>
                <a:latin typeface="Century Gothic"/>
                <a:ea typeface="Century Gothic"/>
                <a:cs typeface="Century Gothic"/>
                <a:sym typeface="Century Gothic"/>
              </a:defRPr>
            </a:lvl5pPr>
            <a:lvl6pPr marL="0" lvl="5" indent="0" algn="ctr">
              <a:spcBef>
                <a:spcPts val="0"/>
              </a:spcBef>
              <a:buNone/>
              <a:defRPr sz="900" b="0" i="0" u="none" strike="noStrike" cap="none">
                <a:solidFill>
                  <a:schemeClr val="dk1"/>
                </a:solidFill>
                <a:latin typeface="Century Gothic"/>
                <a:ea typeface="Century Gothic"/>
                <a:cs typeface="Century Gothic"/>
                <a:sym typeface="Century Gothic"/>
              </a:defRPr>
            </a:lvl6pPr>
            <a:lvl7pPr marL="0" lvl="6" indent="0" algn="ctr">
              <a:spcBef>
                <a:spcPts val="0"/>
              </a:spcBef>
              <a:buNone/>
              <a:defRPr sz="900" b="0" i="0" u="none" strike="noStrike" cap="none">
                <a:solidFill>
                  <a:schemeClr val="dk1"/>
                </a:solidFill>
                <a:latin typeface="Century Gothic"/>
                <a:ea typeface="Century Gothic"/>
                <a:cs typeface="Century Gothic"/>
                <a:sym typeface="Century Gothic"/>
              </a:defRPr>
            </a:lvl7pPr>
            <a:lvl8pPr marL="0" lvl="7" indent="0" algn="ctr">
              <a:spcBef>
                <a:spcPts val="0"/>
              </a:spcBef>
              <a:buNone/>
              <a:defRPr sz="900" b="0" i="0" u="none" strike="noStrike" cap="none">
                <a:solidFill>
                  <a:schemeClr val="dk1"/>
                </a:solidFill>
                <a:latin typeface="Century Gothic"/>
                <a:ea typeface="Century Gothic"/>
                <a:cs typeface="Century Gothic"/>
                <a:sym typeface="Century Gothic"/>
              </a:defRPr>
            </a:lvl8pPr>
            <a:lvl9pPr marL="0" lvl="8" indent="0" algn="ctr">
              <a:spcBef>
                <a:spcPts val="0"/>
              </a:spcBef>
              <a:buNone/>
              <a:defRPr sz="900" b="0" i="0" u="none" strike="noStrike" cap="none">
                <a:solidFill>
                  <a:schemeClr val="dk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39"/>
          <p:cNvSpPr/>
          <p:nvPr/>
        </p:nvSpPr>
        <p:spPr>
          <a:xfrm>
            <a:off x="7034" y="14068"/>
            <a:ext cx="9129932" cy="6836899"/>
          </a:xfrm>
          <a:prstGeom prst="rtTriangle">
            <a:avLst/>
          </a:prstGeom>
          <a:gradFill>
            <a:gsLst>
              <a:gs pos="0">
                <a:srgbClr val="465E9C">
                  <a:alpha val="9803"/>
                </a:srgbClr>
              </a:gs>
              <a:gs pos="70000">
                <a:srgbClr val="465E9C">
                  <a:alpha val="7843"/>
                </a:srgbClr>
              </a:gs>
              <a:gs pos="100000">
                <a:srgbClr val="465E9C">
                  <a:alpha val="784"/>
                </a:srgbClr>
              </a:gs>
            </a:gsLst>
            <a:lin ang="8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cxnSp>
        <p:nvCxnSpPr>
          <p:cNvPr id="11" name="Google Shape;11;p39"/>
          <p:cNvCxnSpPr/>
          <p:nvPr/>
        </p:nvCxnSpPr>
        <p:spPr>
          <a:xfrm>
            <a:off x="0" y="7034"/>
            <a:ext cx="9136966" cy="6843933"/>
          </a:xfrm>
          <a:prstGeom prst="straightConnector1">
            <a:avLst/>
          </a:prstGeom>
          <a:noFill/>
          <a:ln w="9525" cap="rnd" cmpd="sng">
            <a:solidFill>
              <a:srgbClr val="DDEDFB">
                <a:alpha val="34901"/>
              </a:srgbClr>
            </a:solidFill>
            <a:prstDash val="solid"/>
            <a:round/>
            <a:headEnd type="none" w="sm" len="sm"/>
            <a:tailEnd type="none" w="sm" len="sm"/>
          </a:ln>
        </p:spPr>
      </p:cxnSp>
      <p:cxnSp>
        <p:nvCxnSpPr>
          <p:cNvPr id="12" name="Google Shape;12;p39"/>
          <p:cNvCxnSpPr/>
          <p:nvPr/>
        </p:nvCxnSpPr>
        <p:spPr>
          <a:xfrm flipH="1">
            <a:off x="6468794" y="4948410"/>
            <a:ext cx="2672861" cy="1900210"/>
          </a:xfrm>
          <a:prstGeom prst="straightConnector1">
            <a:avLst/>
          </a:prstGeom>
          <a:noFill/>
          <a:ln w="9525" cap="rnd" cmpd="sng">
            <a:solidFill>
              <a:srgbClr val="E0F0FC">
                <a:alpha val="44705"/>
              </a:srgbClr>
            </a:solidFill>
            <a:prstDash val="solid"/>
            <a:round/>
            <a:headEnd type="none" w="sm" len="sm"/>
            <a:tailEnd type="none" w="sm" len="sm"/>
          </a:ln>
        </p:spPr>
      </p:cxnSp>
      <p:sp>
        <p:nvSpPr>
          <p:cNvPr id="13" name="Google Shape;13;p39"/>
          <p:cNvSpPr txBox="1">
            <a:spLocks noGrp="1"/>
          </p:cNvSpPr>
          <p:nvPr>
            <p:ph type="title"/>
          </p:nvPr>
        </p:nvSpPr>
        <p:spPr>
          <a:xfrm>
            <a:off x="457200" y="267494"/>
            <a:ext cx="8229600" cy="1399032"/>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rgbClr val="FFB353"/>
              </a:buClr>
              <a:buSzPts val="4200"/>
              <a:buFont typeface="Century Gothic"/>
              <a:buNone/>
              <a:defRPr sz="4200" b="0" i="0" u="none" strike="noStrike" cap="none">
                <a:solidFill>
                  <a:srgbClr val="FFB353"/>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39"/>
          <p:cNvSpPr txBox="1">
            <a:spLocks noGrp="1"/>
          </p:cNvSpPr>
          <p:nvPr>
            <p:ph type="body" idx="1"/>
          </p:nvPr>
        </p:nvSpPr>
        <p:spPr>
          <a:xfrm>
            <a:off x="457200" y="1882808"/>
            <a:ext cx="8229600" cy="4572000"/>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600"/>
              </a:spcBef>
              <a:spcAft>
                <a:spcPts val="0"/>
              </a:spcAft>
              <a:buClr>
                <a:schemeClr val="accent1"/>
              </a:buClr>
              <a:buSzPts val="2400"/>
              <a:buFont typeface="Noto Sans Symbols"/>
              <a:buChar char="⦿"/>
              <a:defRPr sz="3000" b="0" i="0" u="none" strike="noStrike" cap="none">
                <a:solidFill>
                  <a:schemeClr val="dk1"/>
                </a:solidFill>
                <a:latin typeface="Century Gothic"/>
                <a:ea typeface="Century Gothic"/>
                <a:cs typeface="Century Gothic"/>
                <a:sym typeface="Century Gothic"/>
              </a:defRPr>
            </a:lvl1pPr>
            <a:lvl2pPr marL="914400" marR="0" lvl="1" indent="-385444" algn="l" rtl="0">
              <a:spcBef>
                <a:spcPts val="520"/>
              </a:spcBef>
              <a:spcAft>
                <a:spcPts val="0"/>
              </a:spcAft>
              <a:buClr>
                <a:schemeClr val="accent1"/>
              </a:buClr>
              <a:buSzPts val="2470"/>
              <a:buFont typeface="Verdana"/>
              <a:buChar char="›"/>
              <a:defRPr sz="2600" b="0" i="0" u="none" strike="noStrike" cap="none">
                <a:solidFill>
                  <a:schemeClr val="dk1"/>
                </a:solidFill>
                <a:latin typeface="Century Gothic"/>
                <a:ea typeface="Century Gothic"/>
                <a:cs typeface="Century Gothic"/>
                <a:sym typeface="Century Gothic"/>
              </a:defRPr>
            </a:lvl2pPr>
            <a:lvl3pPr marL="1371600" marR="0" lvl="2" indent="-381000" algn="l" rtl="0">
              <a:spcBef>
                <a:spcPts val="480"/>
              </a:spcBef>
              <a:spcAft>
                <a:spcPts val="0"/>
              </a:spcAft>
              <a:buClr>
                <a:schemeClr val="accent1"/>
              </a:buClr>
              <a:buSzPts val="2400"/>
              <a:buFont typeface="Noto Sans Symbols"/>
              <a:buChar char="●"/>
              <a:defRPr sz="2400" b="0" i="0" u="none" strike="noStrike" cap="none">
                <a:solidFill>
                  <a:schemeClr val="dk1"/>
                </a:solidFill>
                <a:latin typeface="Century Gothic"/>
                <a:ea typeface="Century Gothic"/>
                <a:cs typeface="Century Gothic"/>
                <a:sym typeface="Century Gothic"/>
              </a:defRPr>
            </a:lvl3pPr>
            <a:lvl4pPr marL="1828800" marR="0" lvl="3"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Century Gothic"/>
                <a:ea typeface="Century Gothic"/>
                <a:cs typeface="Century Gothic"/>
                <a:sym typeface="Century Gothic"/>
              </a:defRPr>
            </a:lvl4pPr>
            <a:lvl5pPr marL="2286000" marR="0" lvl="4" indent="-349250" algn="l" rtl="0">
              <a:spcBef>
                <a:spcPts val="380"/>
              </a:spcBef>
              <a:spcAft>
                <a:spcPts val="0"/>
              </a:spcAft>
              <a:buClr>
                <a:srgbClr val="FEBD8A"/>
              </a:buClr>
              <a:buSzPts val="1900"/>
              <a:buFont typeface="Noto Sans Symbols"/>
              <a:buChar char="●"/>
              <a:defRPr sz="1900" b="0" i="0" u="none" strike="noStrike" cap="none">
                <a:solidFill>
                  <a:schemeClr val="dk1"/>
                </a:solidFill>
                <a:latin typeface="Century Gothic"/>
                <a:ea typeface="Century Gothic"/>
                <a:cs typeface="Century Gothic"/>
                <a:sym typeface="Century Gothic"/>
              </a:defRPr>
            </a:lvl5pPr>
            <a:lvl6pPr marL="2743200" marR="0" lvl="5" indent="-342900" algn="l" rtl="0">
              <a:spcBef>
                <a:spcPts val="360"/>
              </a:spcBef>
              <a:spcAft>
                <a:spcPts val="0"/>
              </a:spcAft>
              <a:buClr>
                <a:srgbClr val="FEBD8A"/>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6pPr>
            <a:lvl7pPr marL="3200400" marR="0" lvl="6" indent="-330200" algn="l" rtl="0">
              <a:spcBef>
                <a:spcPts val="320"/>
              </a:spcBef>
              <a:spcAft>
                <a:spcPts val="0"/>
              </a:spcAft>
              <a:buClr>
                <a:srgbClr val="FEBD8A"/>
              </a:buClr>
              <a:buSzPts val="1600"/>
              <a:buFont typeface="Noto Sans Symbols"/>
              <a:buChar char="●"/>
              <a:defRPr sz="1600" b="0" i="0" u="none" strike="noStrike" cap="none">
                <a:solidFill>
                  <a:schemeClr val="dk1"/>
                </a:solidFill>
                <a:latin typeface="Century Gothic"/>
                <a:ea typeface="Century Gothic"/>
                <a:cs typeface="Century Gothic"/>
                <a:sym typeface="Century Gothic"/>
              </a:defRPr>
            </a:lvl7pPr>
            <a:lvl8pPr marL="3657600" marR="0" lvl="7" indent="-330200" algn="l" rtl="0">
              <a:spcBef>
                <a:spcPts val="320"/>
              </a:spcBef>
              <a:spcAft>
                <a:spcPts val="0"/>
              </a:spcAft>
              <a:buClr>
                <a:srgbClr val="FEBD8A"/>
              </a:buClr>
              <a:buSzPts val="1600"/>
              <a:buFont typeface="Noto Sans Symbols"/>
              <a:buChar char="●"/>
              <a:defRPr sz="1600" b="0" i="0" u="none" strike="noStrike" cap="none">
                <a:solidFill>
                  <a:schemeClr val="dk1"/>
                </a:solidFill>
                <a:latin typeface="Century Gothic"/>
                <a:ea typeface="Century Gothic"/>
                <a:cs typeface="Century Gothic"/>
                <a:sym typeface="Century Gothic"/>
              </a:defRPr>
            </a:lvl8pPr>
            <a:lvl9pPr marL="4114800" marR="0" lvl="8" indent="-330200" algn="l" rtl="0">
              <a:spcBef>
                <a:spcPts val="320"/>
              </a:spcBef>
              <a:spcAft>
                <a:spcPts val="0"/>
              </a:spcAft>
              <a:buClr>
                <a:srgbClr val="FEBD8A"/>
              </a:buClr>
              <a:buSzPts val="1600"/>
              <a:buFont typeface="Noto Sans Symbols"/>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5" name="Google Shape;15;p39"/>
          <p:cNvSpPr txBox="1">
            <a:spLocks noGrp="1"/>
          </p:cNvSpPr>
          <p:nvPr>
            <p:ph type="dt" idx="10"/>
          </p:nvPr>
        </p:nvSpPr>
        <p:spPr>
          <a:xfrm>
            <a:off x="4791456" y="6480969"/>
            <a:ext cx="2133600" cy="30175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 name="Google Shape;16;p39"/>
          <p:cNvSpPr txBox="1">
            <a:spLocks noGrp="1"/>
          </p:cNvSpPr>
          <p:nvPr>
            <p:ph type="ftr" idx="11"/>
          </p:nvPr>
        </p:nvSpPr>
        <p:spPr>
          <a:xfrm>
            <a:off x="457200" y="6481890"/>
            <a:ext cx="4260056" cy="300831"/>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0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7" name="Google Shape;17;p39"/>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1200" b="0" i="0" u="none" strike="noStrike" cap="none">
                <a:solidFill>
                  <a:schemeClr val="dk1"/>
                </a:solidFill>
                <a:latin typeface="Century Gothic"/>
                <a:ea typeface="Century Gothic"/>
                <a:cs typeface="Century Gothic"/>
                <a:sym typeface="Century Gothic"/>
              </a:defRPr>
            </a:lvl1pPr>
            <a:lvl2pPr marL="0" marR="0" lvl="1" indent="0" algn="ctr" rtl="0">
              <a:spcBef>
                <a:spcPts val="0"/>
              </a:spcBef>
              <a:buNone/>
              <a:defRPr sz="1200" b="0" i="0" u="none" strike="noStrike" cap="none">
                <a:solidFill>
                  <a:schemeClr val="dk1"/>
                </a:solidFill>
                <a:latin typeface="Century Gothic"/>
                <a:ea typeface="Century Gothic"/>
                <a:cs typeface="Century Gothic"/>
                <a:sym typeface="Century Gothic"/>
              </a:defRPr>
            </a:lvl2pPr>
            <a:lvl3pPr marL="0" marR="0" lvl="2" indent="0" algn="ctr" rtl="0">
              <a:spcBef>
                <a:spcPts val="0"/>
              </a:spcBef>
              <a:buNone/>
              <a:defRPr sz="1200" b="0" i="0" u="none" strike="noStrike" cap="none">
                <a:solidFill>
                  <a:schemeClr val="dk1"/>
                </a:solidFill>
                <a:latin typeface="Century Gothic"/>
                <a:ea typeface="Century Gothic"/>
                <a:cs typeface="Century Gothic"/>
                <a:sym typeface="Century Gothic"/>
              </a:defRPr>
            </a:lvl3pPr>
            <a:lvl4pPr marL="0" marR="0" lvl="3" indent="0" algn="ctr" rtl="0">
              <a:spcBef>
                <a:spcPts val="0"/>
              </a:spcBef>
              <a:buNone/>
              <a:defRPr sz="1200" b="0" i="0" u="none" strike="noStrike" cap="none">
                <a:solidFill>
                  <a:schemeClr val="dk1"/>
                </a:solidFill>
                <a:latin typeface="Century Gothic"/>
                <a:ea typeface="Century Gothic"/>
                <a:cs typeface="Century Gothic"/>
                <a:sym typeface="Century Gothic"/>
              </a:defRPr>
            </a:lvl4pPr>
            <a:lvl5pPr marL="0" marR="0" lvl="4" indent="0" algn="ctr" rtl="0">
              <a:spcBef>
                <a:spcPts val="0"/>
              </a:spcBef>
              <a:buNone/>
              <a:defRPr sz="1200" b="0" i="0" u="none" strike="noStrike" cap="none">
                <a:solidFill>
                  <a:schemeClr val="dk1"/>
                </a:solidFill>
                <a:latin typeface="Century Gothic"/>
                <a:ea typeface="Century Gothic"/>
                <a:cs typeface="Century Gothic"/>
                <a:sym typeface="Century Gothic"/>
              </a:defRPr>
            </a:lvl5pPr>
            <a:lvl6pPr marL="0" marR="0" lvl="5" indent="0" algn="ctr" rtl="0">
              <a:spcBef>
                <a:spcPts val="0"/>
              </a:spcBef>
              <a:buNone/>
              <a:defRPr sz="1200" b="0" i="0" u="none" strike="noStrike" cap="none">
                <a:solidFill>
                  <a:schemeClr val="dk1"/>
                </a:solidFill>
                <a:latin typeface="Century Gothic"/>
                <a:ea typeface="Century Gothic"/>
                <a:cs typeface="Century Gothic"/>
                <a:sym typeface="Century Gothic"/>
              </a:defRPr>
            </a:lvl6pPr>
            <a:lvl7pPr marL="0" marR="0" lvl="6" indent="0" algn="ctr" rtl="0">
              <a:spcBef>
                <a:spcPts val="0"/>
              </a:spcBef>
              <a:buNone/>
              <a:defRPr sz="1200" b="0" i="0" u="none" strike="noStrike" cap="none">
                <a:solidFill>
                  <a:schemeClr val="dk1"/>
                </a:solidFill>
                <a:latin typeface="Century Gothic"/>
                <a:ea typeface="Century Gothic"/>
                <a:cs typeface="Century Gothic"/>
                <a:sym typeface="Century Gothic"/>
              </a:defRPr>
            </a:lvl7pPr>
            <a:lvl8pPr marL="0" marR="0" lvl="7" indent="0" algn="ctr" rtl="0">
              <a:spcBef>
                <a:spcPts val="0"/>
              </a:spcBef>
              <a:buNone/>
              <a:defRPr sz="1200" b="0" i="0" u="none" strike="noStrike" cap="none">
                <a:solidFill>
                  <a:schemeClr val="dk1"/>
                </a:solidFill>
                <a:latin typeface="Century Gothic"/>
                <a:ea typeface="Century Gothic"/>
                <a:cs typeface="Century Gothic"/>
                <a:sym typeface="Century Gothic"/>
              </a:defRPr>
            </a:lvl8pPr>
            <a:lvl9pPr marL="0" marR="0" lvl="8" indent="0" algn="ctr" rtl="0">
              <a:spcBef>
                <a:spcPts val="0"/>
              </a:spcBef>
              <a:buNone/>
              <a:defRPr sz="1200" b="0" i="0" u="none" strike="noStrike" cap="none">
                <a:solidFill>
                  <a:schemeClr val="dk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mhc.appstate.edu/sites/default/files/accessing_transcrpit_receipts.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mhc.appstate.edu/sites/default/files/office_of_registration_transcript_ordering_info.pdf" TargetMode="External"/><Relationship Id="rId4" Type="http://schemas.openxmlformats.org/officeDocument/2006/relationships/hyperlink" Target="https://registrar.appstate.edu/students/ordering-transcrip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nbcc.org/certification/nc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cmhc.appstate.edu/sites/default/files/score_verification_request_form_1.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mhc.appstate.edu/sites/default/files/verification_of_graduate_counseling_experience_form_0.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mhc.appstate.edu/sites/default/files/template_for_lcmhca_pds.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cmhc.appstate.edu/clinical-field-experience/licensure-resource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i-counseling.ne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ncblpc.org/BoardInfo/calendar"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mhc.appstate.edu/sites/default/files/verification_of_graduate_counseling_experience_form_0.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ncblpc.org/Licensure/Applyin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ncblpc.org/Laws_and_Codes/Title_21_Chapter_53.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rosencm@appstate.edu"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cblpc.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mailto:LCMHCinfo@ncblpc.org" TargetMode="External"/><Relationship Id="rId4" Type="http://schemas.openxmlformats.org/officeDocument/2006/relationships/hyperlink" Target="https://www.ncblcmhc.org/BoardInfo/Calendar"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mhc.appstate.edu/clinical-field-experienc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ncblpc.org/Licensure/Applyin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540550" y="265124"/>
            <a:ext cx="8354700" cy="2251800"/>
          </a:xfrm>
          <a:prstGeom prst="rect">
            <a:avLst/>
          </a:prstGeom>
          <a:noFill/>
          <a:ln>
            <a:noFill/>
          </a:ln>
        </p:spPr>
        <p:txBody>
          <a:bodyPr spcFirstLastPara="1" wrap="square" lIns="91425" tIns="45700" rIns="91425" bIns="45700" anchor="b" anchorCtr="0">
            <a:normAutofit/>
          </a:bodyPr>
          <a:lstStyle/>
          <a:p>
            <a:pPr marL="484632" lvl="0" indent="0" algn="r" rtl="0">
              <a:lnSpc>
                <a:spcPct val="115000"/>
              </a:lnSpc>
              <a:spcBef>
                <a:spcPts val="0"/>
              </a:spcBef>
              <a:spcAft>
                <a:spcPts val="0"/>
              </a:spcAft>
              <a:buClr>
                <a:srgbClr val="FFB353"/>
              </a:buClr>
              <a:buSzPts val="3959"/>
              <a:buFont typeface="Century Gothic"/>
              <a:buNone/>
            </a:pPr>
            <a:r>
              <a:rPr lang="en-US" sz="3959" b="1"/>
              <a:t>North Carolina Licensure Application Process for Clinical Mental Health Counselors</a:t>
            </a:r>
            <a:endParaRPr sz="3959" b="1"/>
          </a:p>
        </p:txBody>
      </p:sp>
      <p:sp>
        <p:nvSpPr>
          <p:cNvPr id="98" name="Google Shape;98;p1"/>
          <p:cNvSpPr txBox="1">
            <a:spLocks noGrp="1"/>
          </p:cNvSpPr>
          <p:nvPr>
            <p:ph type="subTitle" idx="1"/>
          </p:nvPr>
        </p:nvSpPr>
        <p:spPr>
          <a:xfrm>
            <a:off x="0" y="3505200"/>
            <a:ext cx="9144000" cy="1981200"/>
          </a:xfrm>
          <a:prstGeom prst="rect">
            <a:avLst/>
          </a:prstGeom>
          <a:noFill/>
          <a:ln>
            <a:noFill/>
          </a:ln>
        </p:spPr>
        <p:txBody>
          <a:bodyPr spcFirstLastPara="1" wrap="square" lIns="91425" tIns="45700" rIns="91425" bIns="45700" anchor="t" anchorCtr="0">
            <a:normAutofit/>
          </a:bodyPr>
          <a:lstStyle/>
          <a:p>
            <a:pPr marL="0" marR="36576" lvl="0" indent="0" algn="r" rtl="0">
              <a:spcBef>
                <a:spcPts val="0"/>
              </a:spcBef>
              <a:spcAft>
                <a:spcPts val="0"/>
              </a:spcAft>
              <a:buSzPts val="2080"/>
              <a:buNone/>
            </a:pPr>
            <a:r>
              <a:rPr lang="en-US" sz="2600" b="1">
                <a:solidFill>
                  <a:srgbClr val="55150E"/>
                </a:solidFill>
              </a:rPr>
              <a:t>Christina Rosen, Ed.D., LCMHCS, LCAS, CCS, NCC, IADC</a:t>
            </a:r>
            <a:endParaRPr/>
          </a:p>
          <a:p>
            <a:pPr marL="0" marR="36576" lvl="0" indent="0" algn="r" rtl="0">
              <a:spcBef>
                <a:spcPts val="0"/>
              </a:spcBef>
              <a:spcAft>
                <a:spcPts val="0"/>
              </a:spcAft>
              <a:buSzPts val="2080"/>
              <a:buNone/>
            </a:pPr>
            <a:r>
              <a:rPr lang="en-US" sz="2600" b="1">
                <a:solidFill>
                  <a:srgbClr val="55150E"/>
                </a:solidFill>
              </a:rPr>
              <a:t>Professor</a:t>
            </a:r>
            <a:endParaRPr/>
          </a:p>
          <a:p>
            <a:pPr marL="0" marR="36576" lvl="0" indent="0" algn="r" rtl="0">
              <a:spcBef>
                <a:spcPts val="0"/>
              </a:spcBef>
              <a:spcAft>
                <a:spcPts val="0"/>
              </a:spcAft>
              <a:buSzPts val="2080"/>
              <a:buNone/>
            </a:pPr>
            <a:r>
              <a:rPr lang="en-US" sz="2600" b="1">
                <a:solidFill>
                  <a:srgbClr val="55150E"/>
                </a:solidFill>
              </a:rPr>
              <a:t>Clinical Mental Health Counseling Program</a:t>
            </a:r>
            <a:endParaRPr/>
          </a:p>
          <a:p>
            <a:pPr marL="0" marR="36576" lvl="0" indent="0" algn="r" rtl="0">
              <a:spcBef>
                <a:spcPts val="0"/>
              </a:spcBef>
              <a:spcAft>
                <a:spcPts val="0"/>
              </a:spcAft>
              <a:buSzPts val="2080"/>
              <a:buNone/>
            </a:pPr>
            <a:r>
              <a:rPr lang="en-US" sz="2600" b="1">
                <a:solidFill>
                  <a:srgbClr val="55150E"/>
                </a:solidFill>
              </a:rPr>
              <a:t>Clinical Field Experience Coordinator for CMHC  </a:t>
            </a:r>
            <a:endParaRPr/>
          </a:p>
        </p:txBody>
      </p:sp>
      <p:sp>
        <p:nvSpPr>
          <p:cNvPr id="99" name="Google Shape;99;p1"/>
          <p:cNvSpPr txBox="1">
            <a:spLocks noGrp="1"/>
          </p:cNvSpPr>
          <p:nvPr>
            <p:ph type="ftr" idx="11"/>
          </p:nvPr>
        </p:nvSpPr>
        <p:spPr>
          <a:xfrm>
            <a:off x="74475" y="6474675"/>
            <a:ext cx="1685700" cy="231000"/>
          </a:xfrm>
          <a:prstGeom prst="rect">
            <a:avLst/>
          </a:prstGeom>
          <a:noFill/>
          <a:ln>
            <a:noFill/>
          </a:ln>
        </p:spPr>
        <p:txBody>
          <a:bodyPr spcFirstLastPara="1" wrap="square" lIns="91425" tIns="0" rIns="91425" bIns="0" anchor="b" anchorCtr="0">
            <a:noAutofit/>
          </a:bodyPr>
          <a:lstStyle/>
          <a:p>
            <a:pPr marL="0" lvl="0" indent="0" algn="r" rtl="0">
              <a:spcBef>
                <a:spcPts val="0"/>
              </a:spcBef>
              <a:spcAft>
                <a:spcPts val="0"/>
              </a:spcAft>
              <a:buNone/>
            </a:pPr>
            <a:r>
              <a:rPr lang="en-US"/>
              <a:t>Rosen, October 2020</a:t>
            </a:r>
            <a:endParaRPr/>
          </a:p>
        </p:txBody>
      </p:sp>
      <p:sp>
        <p:nvSpPr>
          <p:cNvPr id="100" name="Google Shape;100;p1"/>
          <p:cNvSpPr txBox="1">
            <a:spLocks noGrp="1"/>
          </p:cNvSpPr>
          <p:nvPr>
            <p:ph type="sldNum" idx="12"/>
          </p:nvPr>
        </p:nvSpPr>
        <p:spPr>
          <a:xfrm>
            <a:off x="8392247" y="5752307"/>
            <a:ext cx="50292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a:t>
            </a:fld>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77"/>
        <p:cNvGrpSpPr/>
        <p:nvPr/>
      </p:nvGrpSpPr>
      <p:grpSpPr>
        <a:xfrm>
          <a:off x="0" y="0"/>
          <a:ext cx="0" cy="0"/>
          <a:chOff x="0" y="0"/>
          <a:chExt cx="0" cy="0"/>
        </a:xfrm>
      </p:grpSpPr>
      <p:sp>
        <p:nvSpPr>
          <p:cNvPr id="178" name="Google Shape;178;p10"/>
          <p:cNvSpPr txBox="1">
            <a:spLocks noGrp="1"/>
          </p:cNvSpPr>
          <p:nvPr>
            <p:ph type="title"/>
          </p:nvPr>
        </p:nvSpPr>
        <p:spPr>
          <a:xfrm>
            <a:off x="457200" y="267494"/>
            <a:ext cx="8382000" cy="1027906"/>
          </a:xfrm>
          <a:prstGeom prst="rect">
            <a:avLst/>
          </a:prstGeom>
          <a:noFill/>
          <a:ln>
            <a:noFill/>
          </a:ln>
        </p:spPr>
        <p:txBody>
          <a:bodyPr spcFirstLastPara="1" wrap="square" lIns="91425" tIns="45700" rIns="91425" bIns="45700" anchor="ctr" anchorCtr="0">
            <a:normAutofit/>
          </a:bodyPr>
          <a:lstStyle/>
          <a:p>
            <a:pPr marL="484632" lvl="0" indent="0" algn="ctr" rtl="0">
              <a:spcBef>
                <a:spcPts val="0"/>
              </a:spcBef>
              <a:spcAft>
                <a:spcPts val="0"/>
              </a:spcAft>
              <a:buClr>
                <a:srgbClr val="FFB353"/>
              </a:buClr>
              <a:buSzPts val="3240"/>
              <a:buFont typeface="Century Gothic"/>
              <a:buNone/>
            </a:pPr>
            <a:r>
              <a:rPr lang="en-US" sz="3440"/>
              <a:t>Section: LCMHCA Application</a:t>
            </a:r>
            <a:endParaRPr sz="3440"/>
          </a:p>
          <a:p>
            <a:pPr marL="484632" lvl="0" indent="0" algn="ctr" rtl="0">
              <a:spcBef>
                <a:spcPts val="0"/>
              </a:spcBef>
              <a:spcAft>
                <a:spcPts val="0"/>
              </a:spcAft>
              <a:buClr>
                <a:srgbClr val="FFB353"/>
              </a:buClr>
              <a:buSzPts val="3600"/>
              <a:buFont typeface="Century Gothic"/>
              <a:buNone/>
            </a:pPr>
            <a:r>
              <a:rPr lang="en-US" sz="1380">
                <a:solidFill>
                  <a:srgbClr val="FF0000"/>
                </a:solidFill>
              </a:rPr>
              <a:t>**see pages 1-18 on handouts for overview example**</a:t>
            </a:r>
            <a:endParaRPr sz="3440"/>
          </a:p>
        </p:txBody>
      </p:sp>
      <p:sp>
        <p:nvSpPr>
          <p:cNvPr id="179" name="Google Shape;179;p10"/>
          <p:cNvSpPr txBox="1">
            <a:spLocks noGrp="1"/>
          </p:cNvSpPr>
          <p:nvPr>
            <p:ph type="body" idx="1"/>
          </p:nvPr>
        </p:nvSpPr>
        <p:spPr>
          <a:xfrm>
            <a:off x="152400" y="1295400"/>
            <a:ext cx="8839200" cy="5410200"/>
          </a:xfrm>
          <a:prstGeom prst="rect">
            <a:avLst/>
          </a:prstGeom>
          <a:noFill/>
          <a:ln>
            <a:noFill/>
          </a:ln>
        </p:spPr>
        <p:txBody>
          <a:bodyPr spcFirstLastPara="1" wrap="square" lIns="91425" tIns="45700" rIns="91425" bIns="45700" anchor="t" anchorCtr="0">
            <a:normAutofit/>
          </a:bodyPr>
          <a:lstStyle/>
          <a:p>
            <a:pPr marL="448056" lvl="0" indent="-384047" algn="l" rtl="0">
              <a:spcBef>
                <a:spcPts val="0"/>
              </a:spcBef>
              <a:spcAft>
                <a:spcPts val="0"/>
              </a:spcAft>
              <a:buSzPts val="2080"/>
              <a:buChar char="⦿"/>
            </a:pPr>
            <a:r>
              <a:rPr lang="en-US" sz="2600"/>
              <a:t>General personal information </a:t>
            </a:r>
            <a:endParaRPr/>
          </a:p>
          <a:p>
            <a:pPr marL="448056" lvl="1" indent="-384047" algn="l" rtl="0">
              <a:spcBef>
                <a:spcPts val="520"/>
              </a:spcBef>
              <a:spcAft>
                <a:spcPts val="0"/>
              </a:spcAft>
              <a:buSzPts val="2080"/>
              <a:buFont typeface="Noto Sans Symbols"/>
              <a:buChar char="⦿"/>
            </a:pPr>
            <a:r>
              <a:rPr lang="en-US"/>
              <a:t>Credentials (if you have any, i.e. LCAS-A)</a:t>
            </a:r>
            <a:endParaRPr/>
          </a:p>
          <a:p>
            <a:pPr marL="448056" lvl="1" indent="-384047" algn="l" rtl="0">
              <a:spcBef>
                <a:spcPts val="520"/>
              </a:spcBef>
              <a:spcAft>
                <a:spcPts val="0"/>
              </a:spcAft>
              <a:buSzPts val="2080"/>
              <a:buFont typeface="Noto Sans Symbols"/>
              <a:buChar char="⦿"/>
            </a:pPr>
            <a:r>
              <a:rPr lang="en-US"/>
              <a:t>Legal &amp; Ethics History</a:t>
            </a:r>
            <a:endParaRPr/>
          </a:p>
          <a:p>
            <a:pPr marL="731520" lvl="2" indent="-384048" algn="l" rtl="0">
              <a:spcBef>
                <a:spcPts val="480"/>
              </a:spcBef>
              <a:spcAft>
                <a:spcPts val="0"/>
              </a:spcAft>
              <a:buSzPts val="1920"/>
              <a:buFont typeface="Noto Sans Symbols"/>
              <a:buChar char="⦿"/>
            </a:pPr>
            <a:r>
              <a:rPr lang="en-US"/>
              <a:t>All applicants are </a:t>
            </a:r>
            <a:r>
              <a:rPr lang="en-US" b="1" i="1" u="sng"/>
              <a:t>REQUIRED </a:t>
            </a:r>
            <a:r>
              <a:rPr lang="en-US"/>
              <a:t>to submit the following information to NCBLCMHC for state and national background checks:</a:t>
            </a:r>
            <a:endParaRPr/>
          </a:p>
          <a:p>
            <a:pPr marL="955548" lvl="3" indent="-355599" algn="l" rtl="0">
              <a:spcBef>
                <a:spcPts val="400"/>
              </a:spcBef>
              <a:spcAft>
                <a:spcPts val="0"/>
              </a:spcAft>
              <a:buSzPts val="1800"/>
              <a:buFont typeface="Noto Sans Symbols"/>
              <a:buChar char="⮚"/>
            </a:pPr>
            <a:r>
              <a:rPr lang="en-US" sz="2200"/>
              <a:t>LiveScan – fingerprints are electronic</a:t>
            </a:r>
            <a:endParaRPr sz="2200"/>
          </a:p>
          <a:p>
            <a:pPr marL="955548" lvl="3" indent="-355599" algn="l" rtl="0">
              <a:spcBef>
                <a:spcPts val="400"/>
              </a:spcBef>
              <a:spcAft>
                <a:spcPts val="0"/>
              </a:spcAft>
              <a:buSzPts val="1800"/>
              <a:buFont typeface="Noto Sans Symbols"/>
              <a:buChar char="⮚"/>
            </a:pPr>
            <a:r>
              <a:rPr lang="en-US" sz="2200"/>
              <a:t>Authorization for Release of Criminal Background Check</a:t>
            </a:r>
            <a:endParaRPr sz="2200"/>
          </a:p>
          <a:p>
            <a:pPr marL="955548" lvl="3" indent="-355599" algn="l" rtl="0">
              <a:spcBef>
                <a:spcPts val="400"/>
              </a:spcBef>
              <a:spcAft>
                <a:spcPts val="0"/>
              </a:spcAft>
              <a:buSzPts val="1800"/>
              <a:buFont typeface="Noto Sans Symbols"/>
              <a:buChar char="⮚"/>
            </a:pPr>
            <a:r>
              <a:rPr lang="en-US" sz="2200"/>
              <a:t>Payment of $38.00</a:t>
            </a:r>
            <a:endParaRPr sz="2200"/>
          </a:p>
          <a:p>
            <a:pPr marL="731520" lvl="2" indent="-384048" algn="l" rtl="0">
              <a:spcBef>
                <a:spcPts val="480"/>
              </a:spcBef>
              <a:spcAft>
                <a:spcPts val="0"/>
              </a:spcAft>
              <a:buSzPts val="1920"/>
              <a:buFont typeface="Noto Sans Symbols"/>
              <a:buChar char="⦿"/>
            </a:pPr>
            <a:r>
              <a:rPr lang="en-US"/>
              <a:t>Note: if you answer </a:t>
            </a:r>
            <a:r>
              <a:rPr lang="en-US" b="1" i="1" u="sng"/>
              <a:t>yes</a:t>
            </a:r>
            <a:r>
              <a:rPr lang="en-US"/>
              <a:t> to questions 3 or 7, you will have to submit a written explanation in a sealed envelope</a:t>
            </a:r>
            <a:endParaRPr/>
          </a:p>
        </p:txBody>
      </p:sp>
      <p:sp>
        <p:nvSpPr>
          <p:cNvPr id="180" name="Google Shape;180;p10"/>
          <p:cNvSpPr txBox="1">
            <a:spLocks noGrp="1"/>
          </p:cNvSpPr>
          <p:nvPr>
            <p:ph type="ftr" idx="11"/>
          </p:nvPr>
        </p:nvSpPr>
        <p:spPr>
          <a:xfrm>
            <a:off x="4" y="6481400"/>
            <a:ext cx="1526700" cy="300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Rosen, October 2019</a:t>
            </a:r>
            <a:endParaRPr/>
          </a:p>
        </p:txBody>
      </p:sp>
      <p:sp>
        <p:nvSpPr>
          <p:cNvPr id="181" name="Google Shape;181;p10"/>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10</a:t>
            </a:fld>
            <a:endParaRPr/>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86"/>
        <p:cNvGrpSpPr/>
        <p:nvPr/>
      </p:nvGrpSpPr>
      <p:grpSpPr>
        <a:xfrm>
          <a:off x="0" y="0"/>
          <a:ext cx="0" cy="0"/>
          <a:chOff x="0" y="0"/>
          <a:chExt cx="0" cy="0"/>
        </a:xfrm>
      </p:grpSpPr>
      <p:sp>
        <p:nvSpPr>
          <p:cNvPr id="187" name="Google Shape;187;p11"/>
          <p:cNvSpPr txBox="1">
            <a:spLocks noGrp="1"/>
          </p:cNvSpPr>
          <p:nvPr>
            <p:ph type="title"/>
          </p:nvPr>
        </p:nvSpPr>
        <p:spPr>
          <a:xfrm>
            <a:off x="457200" y="202944"/>
            <a:ext cx="8229600" cy="799200"/>
          </a:xfrm>
          <a:prstGeom prst="rect">
            <a:avLst/>
          </a:prstGeom>
          <a:noFill/>
          <a:ln>
            <a:noFill/>
          </a:ln>
        </p:spPr>
        <p:txBody>
          <a:bodyPr spcFirstLastPara="1" wrap="square" lIns="91425" tIns="45700" rIns="91425" bIns="45700" anchor="ctr" anchorCtr="0">
            <a:noAutofit/>
          </a:bodyPr>
          <a:lstStyle/>
          <a:p>
            <a:pPr marL="484632" lvl="0" indent="0" algn="ctr" rtl="0">
              <a:spcBef>
                <a:spcPts val="0"/>
              </a:spcBef>
              <a:spcAft>
                <a:spcPts val="0"/>
              </a:spcAft>
              <a:buClr>
                <a:srgbClr val="FFB353"/>
              </a:buClr>
              <a:buSzPts val="3600"/>
              <a:buFont typeface="Century Gothic"/>
              <a:buNone/>
            </a:pPr>
            <a:r>
              <a:rPr lang="en-US" sz="3600"/>
              <a:t>Section: Transcripts</a:t>
            </a:r>
            <a:endParaRPr sz="3600"/>
          </a:p>
          <a:p>
            <a:pPr marL="484632" lvl="0" indent="0" algn="ctr" rtl="0">
              <a:spcBef>
                <a:spcPts val="0"/>
              </a:spcBef>
              <a:spcAft>
                <a:spcPts val="0"/>
              </a:spcAft>
              <a:buClr>
                <a:srgbClr val="FFB353"/>
              </a:buClr>
              <a:buSzPts val="3600"/>
              <a:buFont typeface="Century Gothic"/>
              <a:buNone/>
            </a:pPr>
            <a:r>
              <a:rPr lang="en-US" sz="1380">
                <a:solidFill>
                  <a:srgbClr val="FF0000"/>
                </a:solidFill>
              </a:rPr>
              <a:t>**see pages 19-22 on handout for overview example**</a:t>
            </a:r>
            <a:endParaRPr sz="3600"/>
          </a:p>
        </p:txBody>
      </p:sp>
      <p:sp>
        <p:nvSpPr>
          <p:cNvPr id="188" name="Google Shape;188;p11"/>
          <p:cNvSpPr txBox="1">
            <a:spLocks noGrp="1"/>
          </p:cNvSpPr>
          <p:nvPr>
            <p:ph type="body" idx="1"/>
          </p:nvPr>
        </p:nvSpPr>
        <p:spPr>
          <a:xfrm>
            <a:off x="114300" y="1262800"/>
            <a:ext cx="8915400" cy="5096700"/>
          </a:xfrm>
          <a:prstGeom prst="rect">
            <a:avLst/>
          </a:prstGeom>
          <a:noFill/>
          <a:ln>
            <a:noFill/>
          </a:ln>
        </p:spPr>
        <p:txBody>
          <a:bodyPr spcFirstLastPara="1" wrap="square" lIns="91425" tIns="45700" rIns="91425" bIns="45700" anchor="t" anchorCtr="0">
            <a:normAutofit/>
          </a:bodyPr>
          <a:lstStyle/>
          <a:p>
            <a:pPr marL="448056" lvl="0" indent="-395096" algn="l" rtl="0">
              <a:lnSpc>
                <a:spcPct val="115000"/>
              </a:lnSpc>
              <a:spcBef>
                <a:spcPts val="0"/>
              </a:spcBef>
              <a:spcAft>
                <a:spcPts val="0"/>
              </a:spcAft>
              <a:buSzPts val="1950"/>
              <a:buChar char="⦿"/>
            </a:pPr>
            <a:r>
              <a:rPr lang="en-US" sz="1950" b="1" i="1" u="sng"/>
              <a:t>Once you submit your </a:t>
            </a:r>
            <a:r>
              <a:rPr lang="en-US" sz="1950"/>
              <a:t>LCMHCA application, order </a:t>
            </a:r>
            <a:r>
              <a:rPr lang="en-US" sz="1950" b="1" i="1" u="sng"/>
              <a:t>TWO </a:t>
            </a:r>
            <a:r>
              <a:rPr lang="en-US" sz="1950"/>
              <a:t>conferred* transcripts (*also called “hold for degree”) electronically and have a personal copy sent to yourself</a:t>
            </a:r>
            <a:endParaRPr sz="1950"/>
          </a:p>
          <a:p>
            <a:pPr marL="914400" lvl="0" indent="-352425" algn="l" rtl="0">
              <a:lnSpc>
                <a:spcPct val="115000"/>
              </a:lnSpc>
              <a:spcBef>
                <a:spcPts val="0"/>
              </a:spcBef>
              <a:spcAft>
                <a:spcPts val="0"/>
              </a:spcAft>
              <a:buSzPts val="1950"/>
              <a:buChar char="➔"/>
            </a:pPr>
            <a:r>
              <a:rPr lang="en-US" sz="1950"/>
              <a:t>Make a copy of each transcript request and transcript payment receipt and u</a:t>
            </a:r>
            <a:r>
              <a:rPr lang="en-US" sz="195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pload </a:t>
            </a:r>
            <a:r>
              <a:rPr lang="en-US" sz="1950"/>
              <a:t>to the application portal </a:t>
            </a:r>
            <a:endParaRPr sz="1950"/>
          </a:p>
          <a:p>
            <a:pPr marL="914400" lvl="0" indent="-352425" algn="l" rtl="0">
              <a:lnSpc>
                <a:spcPct val="115000"/>
              </a:lnSpc>
              <a:spcBef>
                <a:spcPts val="0"/>
              </a:spcBef>
              <a:spcAft>
                <a:spcPts val="0"/>
              </a:spcAft>
              <a:buSzPts val="1950"/>
              <a:buChar char="➔"/>
            </a:pPr>
            <a:r>
              <a:rPr lang="en-US" sz="1950" b="1"/>
              <a:t>Please see next slide for information on transcript requests</a:t>
            </a:r>
            <a:endParaRPr sz="1950" b="1"/>
          </a:p>
          <a:p>
            <a:pPr marL="448056" lvl="0" indent="-395096" algn="l" rtl="0">
              <a:lnSpc>
                <a:spcPct val="115000"/>
              </a:lnSpc>
              <a:spcBef>
                <a:spcPts val="0"/>
              </a:spcBef>
              <a:spcAft>
                <a:spcPts val="0"/>
              </a:spcAft>
              <a:buSzPts val="1950"/>
              <a:buChar char="⦿"/>
            </a:pPr>
            <a:r>
              <a:rPr lang="en-US" sz="1950"/>
              <a:t>Include both of the following in your LCMHCA application:</a:t>
            </a:r>
            <a:endParaRPr sz="1950"/>
          </a:p>
          <a:p>
            <a:pPr marL="822960" lvl="1" indent="-281264" algn="l" rtl="0">
              <a:lnSpc>
                <a:spcPct val="115000"/>
              </a:lnSpc>
              <a:spcBef>
                <a:spcPts val="0"/>
              </a:spcBef>
              <a:spcAft>
                <a:spcPts val="0"/>
              </a:spcAft>
              <a:buSzPts val="1950"/>
              <a:buFont typeface="Noto Sans Symbols"/>
              <a:buChar char="⮚"/>
            </a:pPr>
            <a:r>
              <a:rPr lang="en-US" sz="1950" b="1" i="1" u="sng"/>
              <a:t>One transcript will be sent to NCBLCMHC</a:t>
            </a:r>
            <a:r>
              <a:rPr lang="en-US" sz="1950"/>
              <a:t> (North Carolina Board of Licensed Clinical Mental Health Counselors)</a:t>
            </a:r>
            <a:endParaRPr sz="1950" b="1" i="1" u="sng"/>
          </a:p>
          <a:p>
            <a:pPr marL="822960" lvl="1" indent="-281264" algn="l" rtl="0">
              <a:lnSpc>
                <a:spcPct val="115000"/>
              </a:lnSpc>
              <a:spcBef>
                <a:spcPts val="0"/>
              </a:spcBef>
              <a:spcAft>
                <a:spcPts val="0"/>
              </a:spcAft>
              <a:buSzPts val="1950"/>
              <a:buFont typeface="Noto Sans Symbols"/>
              <a:buChar char="⮚"/>
            </a:pPr>
            <a:r>
              <a:rPr lang="en-US" sz="1950" b="1" i="1" u="sng"/>
              <a:t>Second transcript will be sent to NBCC </a:t>
            </a:r>
            <a:r>
              <a:rPr lang="en-US" sz="1950"/>
              <a:t>(National Board for Certified Counselors) which is needed before NBCC will release your NCE scores to NCBLCMHC</a:t>
            </a:r>
            <a:endParaRPr sz="1950"/>
          </a:p>
          <a:p>
            <a:pPr marL="448056" lvl="0" indent="-416433" algn="l" rtl="0">
              <a:lnSpc>
                <a:spcPct val="115000"/>
              </a:lnSpc>
              <a:spcBef>
                <a:spcPts val="0"/>
              </a:spcBef>
              <a:spcAft>
                <a:spcPts val="0"/>
              </a:spcAft>
              <a:buSzPts val="1950"/>
              <a:buChar char="⦿"/>
            </a:pPr>
            <a:r>
              <a:rPr lang="en-US" sz="205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Upload a copy of your unofficial transcript </a:t>
            </a:r>
            <a:r>
              <a:rPr lang="en-US" sz="2050"/>
              <a:t>to the application portal which is available once you pay the application fee</a:t>
            </a:r>
            <a:endParaRPr sz="1950"/>
          </a:p>
          <a:p>
            <a:pPr marL="448056" lvl="0" indent="0" algn="l" rtl="0">
              <a:lnSpc>
                <a:spcPct val="115000"/>
              </a:lnSpc>
              <a:spcBef>
                <a:spcPts val="0"/>
              </a:spcBef>
              <a:spcAft>
                <a:spcPts val="0"/>
              </a:spcAft>
              <a:buNone/>
            </a:pPr>
            <a:endParaRPr sz="1950"/>
          </a:p>
        </p:txBody>
      </p:sp>
      <p:sp>
        <p:nvSpPr>
          <p:cNvPr id="189" name="Google Shape;189;p11"/>
          <p:cNvSpPr txBox="1">
            <a:spLocks noGrp="1"/>
          </p:cNvSpPr>
          <p:nvPr>
            <p:ph type="ftr" idx="11"/>
          </p:nvPr>
        </p:nvSpPr>
        <p:spPr>
          <a:xfrm>
            <a:off x="4" y="6557100"/>
            <a:ext cx="1484100" cy="300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Rosen, October 2020</a:t>
            </a:r>
            <a:endParaRPr/>
          </a:p>
        </p:txBody>
      </p:sp>
      <p:sp>
        <p:nvSpPr>
          <p:cNvPr id="190" name="Google Shape;190;p11"/>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11</a:t>
            </a:fld>
            <a:endParaRPr/>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a089804e28_0_1"/>
          <p:cNvSpPr txBox="1">
            <a:spLocks noGrp="1"/>
          </p:cNvSpPr>
          <p:nvPr>
            <p:ph type="title"/>
          </p:nvPr>
        </p:nvSpPr>
        <p:spPr>
          <a:xfrm>
            <a:off x="0" y="96600"/>
            <a:ext cx="9144000" cy="1060800"/>
          </a:xfrm>
          <a:prstGeom prst="rect">
            <a:avLst/>
          </a:prstGeom>
        </p:spPr>
        <p:txBody>
          <a:bodyPr spcFirstLastPara="1" wrap="square" lIns="91425" tIns="45700" rIns="91425" bIns="45700" anchor="ctr" anchorCtr="0">
            <a:noAutofit/>
          </a:bodyPr>
          <a:lstStyle/>
          <a:p>
            <a:pPr marL="27432" lvl="0" indent="0" algn="ctr" rtl="0">
              <a:spcBef>
                <a:spcPts val="0"/>
              </a:spcBef>
              <a:spcAft>
                <a:spcPts val="0"/>
              </a:spcAft>
              <a:buClr>
                <a:srgbClr val="FFB353"/>
              </a:buClr>
              <a:buSzPts val="3600"/>
              <a:buFont typeface="Century Gothic"/>
              <a:buNone/>
            </a:pPr>
            <a:r>
              <a:rPr lang="en-US" sz="3600"/>
              <a:t>Section: Transcripts (cont.)</a:t>
            </a:r>
            <a:endParaRPr sz="3600"/>
          </a:p>
          <a:p>
            <a:pPr marL="484632" lvl="0" indent="0" algn="ctr" rtl="0">
              <a:spcBef>
                <a:spcPts val="0"/>
              </a:spcBef>
              <a:spcAft>
                <a:spcPts val="0"/>
              </a:spcAft>
              <a:buClr>
                <a:srgbClr val="FFB353"/>
              </a:buClr>
              <a:buSzPts val="3600"/>
              <a:buFont typeface="Century Gothic"/>
              <a:buNone/>
            </a:pPr>
            <a:r>
              <a:rPr lang="en-US" sz="1380">
                <a:solidFill>
                  <a:srgbClr val="FF0000"/>
                </a:solidFill>
              </a:rPr>
              <a:t>**see pages 19-22 on handout for overview example**</a:t>
            </a:r>
            <a:endParaRPr/>
          </a:p>
        </p:txBody>
      </p:sp>
      <p:sp>
        <p:nvSpPr>
          <p:cNvPr id="197" name="Google Shape;197;ga089804e28_0_1"/>
          <p:cNvSpPr txBox="1">
            <a:spLocks noGrp="1"/>
          </p:cNvSpPr>
          <p:nvPr>
            <p:ph type="body" idx="1"/>
          </p:nvPr>
        </p:nvSpPr>
        <p:spPr>
          <a:xfrm>
            <a:off x="229800" y="1157400"/>
            <a:ext cx="8684400" cy="4859700"/>
          </a:xfrm>
          <a:prstGeom prst="rect">
            <a:avLst/>
          </a:prstGeom>
        </p:spPr>
        <p:txBody>
          <a:bodyPr spcFirstLastPara="1" wrap="square" lIns="91425" tIns="45700" rIns="91425" bIns="45700" anchor="t" anchorCtr="0">
            <a:noAutofit/>
          </a:bodyPr>
          <a:lstStyle/>
          <a:p>
            <a:pPr marL="448056" lvl="0" indent="-401446" algn="l" rtl="0">
              <a:lnSpc>
                <a:spcPct val="115000"/>
              </a:lnSpc>
              <a:spcBef>
                <a:spcPts val="0"/>
              </a:spcBef>
              <a:spcAft>
                <a:spcPts val="0"/>
              </a:spcAft>
              <a:buSzPts val="2050"/>
              <a:buChar char="⦿"/>
            </a:pPr>
            <a:r>
              <a:rPr lang="en-US" sz="2050" b="1"/>
              <a:t>NOTE: </a:t>
            </a:r>
            <a:r>
              <a:rPr lang="en-US" sz="2050"/>
              <a:t>It can take 4 to 6 weeks after you graduate to send your official conferred (hold for degree*) transcript to both of these organizations.</a:t>
            </a:r>
            <a:endParaRPr sz="2050"/>
          </a:p>
          <a:p>
            <a:pPr marL="822960" lvl="1" indent="-307340" algn="l" rtl="0">
              <a:lnSpc>
                <a:spcPct val="80000"/>
              </a:lnSpc>
              <a:spcBef>
                <a:spcPts val="341"/>
              </a:spcBef>
              <a:spcAft>
                <a:spcPts val="0"/>
              </a:spcAft>
              <a:buSzPts val="2050"/>
              <a:buChar char="⮚"/>
            </a:pPr>
            <a:r>
              <a:rPr lang="en-US" sz="1800"/>
              <a:t>*</a:t>
            </a:r>
            <a:r>
              <a:rPr lang="en-US"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When making transcript request designate the </a:t>
            </a:r>
            <a:r>
              <a:rPr lang="en-US" sz="18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“Hold for Degree”</a:t>
            </a:r>
            <a:r>
              <a:rPr lang="en-US"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if conferred transcript has not been awarded yet</a:t>
            </a:r>
            <a:r>
              <a:rPr lang="en-US" sz="2105"/>
              <a:t> </a:t>
            </a:r>
            <a:endParaRPr sz="2250"/>
          </a:p>
          <a:p>
            <a:pPr marL="448056" lvl="0" indent="-401446" algn="l" rtl="0">
              <a:lnSpc>
                <a:spcPct val="115000"/>
              </a:lnSpc>
              <a:spcBef>
                <a:spcPts val="0"/>
              </a:spcBef>
              <a:spcAft>
                <a:spcPts val="0"/>
              </a:spcAft>
              <a:buSzPts val="2050"/>
              <a:buChar char="⦿"/>
            </a:pPr>
            <a:r>
              <a:rPr lang="en-US" sz="2050"/>
              <a:t>The receipts of the ordered transcript will help move your application to the status of CFL-P (Candidate for Licensure Pending), so the board will review it. </a:t>
            </a:r>
            <a:endParaRPr sz="2050"/>
          </a:p>
          <a:p>
            <a:pPr marL="822960" lvl="1" indent="-307340" algn="l" rtl="0">
              <a:lnSpc>
                <a:spcPct val="115000"/>
              </a:lnSpc>
              <a:spcBef>
                <a:spcPts val="0"/>
              </a:spcBef>
              <a:spcAft>
                <a:spcPts val="0"/>
              </a:spcAft>
              <a:buSzPts val="2050"/>
              <a:buChar char="⮚"/>
            </a:pPr>
            <a:r>
              <a:rPr lang="en-US" sz="2050"/>
              <a:t>Please see pages 19-22 of handout to see step-by-step instructions of ordering transcripts and accessing order receipts, or find directions on CFE website </a:t>
            </a:r>
            <a:r>
              <a:rPr lang="en-US" sz="2050" u="sng">
                <a:solidFill>
                  <a:schemeClr val="hlink"/>
                </a:solidFill>
                <a:hlinkClick r:id="rId3"/>
              </a:rPr>
              <a:t>HERE</a:t>
            </a:r>
            <a:endParaRPr sz="2050"/>
          </a:p>
          <a:p>
            <a:pPr marL="822960" lvl="1" indent="-307340" algn="l" rtl="0">
              <a:lnSpc>
                <a:spcPct val="115000"/>
              </a:lnSpc>
              <a:spcBef>
                <a:spcPts val="0"/>
              </a:spcBef>
              <a:spcAft>
                <a:spcPts val="0"/>
              </a:spcAft>
              <a:buSzPts val="2050"/>
              <a:buChar char="⮚"/>
            </a:pPr>
            <a:r>
              <a:rPr lang="en-US" sz="2050"/>
              <a:t>Transcripts can cost between $7.50-$8.50 per transcript</a:t>
            </a:r>
            <a:endParaRPr sz="2050"/>
          </a:p>
          <a:p>
            <a:pPr marL="448056" lvl="0" indent="-422783" algn="l" rtl="0">
              <a:lnSpc>
                <a:spcPct val="115000"/>
              </a:lnSpc>
              <a:spcBef>
                <a:spcPts val="0"/>
              </a:spcBef>
              <a:spcAft>
                <a:spcPts val="0"/>
              </a:spcAft>
              <a:buSzPts val="2050"/>
              <a:buChar char="⦿"/>
            </a:pPr>
            <a:r>
              <a:rPr lang="en-US" sz="1950"/>
              <a:t>Please visit registrar office website to see an instructional video on how to order transcripts found </a:t>
            </a:r>
            <a:r>
              <a:rPr lang="en-US" sz="1950" u="sng">
                <a:solidFill>
                  <a:schemeClr val="hlink"/>
                </a:solidFill>
                <a:hlinkClick r:id="rId4"/>
              </a:rPr>
              <a:t>HERE</a:t>
            </a:r>
            <a:r>
              <a:rPr lang="en-US" sz="1950"/>
              <a:t>or see linked PDF document highlighting steps </a:t>
            </a:r>
            <a:r>
              <a:rPr lang="en-US" sz="1950" u="sng">
                <a:solidFill>
                  <a:schemeClr val="hlink"/>
                </a:solidFill>
                <a:hlinkClick r:id="rId5"/>
              </a:rPr>
              <a:t>HERE</a:t>
            </a:r>
            <a:endParaRPr sz="2050"/>
          </a:p>
        </p:txBody>
      </p:sp>
      <p:sp>
        <p:nvSpPr>
          <p:cNvPr id="198" name="Google Shape;198;ga089804e28_0_1"/>
          <p:cNvSpPr txBox="1">
            <a:spLocks noGrp="1"/>
          </p:cNvSpPr>
          <p:nvPr>
            <p:ph type="sldNum" idx="12"/>
          </p:nvPr>
        </p:nvSpPr>
        <p:spPr>
          <a:xfrm>
            <a:off x="7589520" y="6480969"/>
            <a:ext cx="502800" cy="3018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title"/>
          </p:nvPr>
        </p:nvSpPr>
        <p:spPr>
          <a:xfrm>
            <a:off x="457200" y="152401"/>
            <a:ext cx="8229600" cy="914400"/>
          </a:xfrm>
          <a:prstGeom prst="rect">
            <a:avLst/>
          </a:prstGeom>
          <a:noFill/>
          <a:ln>
            <a:noFill/>
          </a:ln>
        </p:spPr>
        <p:txBody>
          <a:bodyPr spcFirstLastPara="1" wrap="square" lIns="91425" tIns="45700" rIns="91425" bIns="45700" anchor="ctr" anchorCtr="0">
            <a:normAutofit fontScale="90000"/>
          </a:bodyPr>
          <a:lstStyle/>
          <a:p>
            <a:pPr marL="484632" lvl="0" indent="0" algn="ctr" rtl="0">
              <a:spcBef>
                <a:spcPts val="0"/>
              </a:spcBef>
              <a:spcAft>
                <a:spcPts val="0"/>
              </a:spcAft>
              <a:buClr>
                <a:srgbClr val="FFB353"/>
              </a:buClr>
              <a:buSzPts val="4200"/>
              <a:buFont typeface="Century Gothic"/>
              <a:buNone/>
            </a:pPr>
            <a:r>
              <a:rPr lang="en-US"/>
              <a:t>Section: National Exams</a:t>
            </a:r>
            <a:endParaRPr/>
          </a:p>
          <a:p>
            <a:pPr marL="484632" lvl="0" indent="0" algn="ctr" rtl="0">
              <a:spcBef>
                <a:spcPts val="0"/>
              </a:spcBef>
              <a:spcAft>
                <a:spcPts val="0"/>
              </a:spcAft>
              <a:buClr>
                <a:srgbClr val="FFB353"/>
              </a:buClr>
              <a:buSzPts val="3600"/>
              <a:buFont typeface="Century Gothic"/>
              <a:buNone/>
            </a:pPr>
            <a:r>
              <a:rPr lang="en-US" sz="1380">
                <a:solidFill>
                  <a:srgbClr val="FF0000"/>
                </a:solidFill>
              </a:rPr>
              <a:t>**see page 5 and 23 on handout for overview example**</a:t>
            </a:r>
            <a:endParaRPr/>
          </a:p>
        </p:txBody>
      </p:sp>
      <p:sp>
        <p:nvSpPr>
          <p:cNvPr id="204" name="Google Shape;204;p12"/>
          <p:cNvSpPr txBox="1">
            <a:spLocks noGrp="1"/>
          </p:cNvSpPr>
          <p:nvPr>
            <p:ph type="body" idx="1"/>
          </p:nvPr>
        </p:nvSpPr>
        <p:spPr>
          <a:xfrm>
            <a:off x="156675" y="1324413"/>
            <a:ext cx="8770200" cy="4977900"/>
          </a:xfrm>
          <a:prstGeom prst="rect">
            <a:avLst/>
          </a:prstGeom>
          <a:noFill/>
          <a:ln>
            <a:noFill/>
          </a:ln>
        </p:spPr>
        <p:txBody>
          <a:bodyPr spcFirstLastPara="1" wrap="square" lIns="91425" tIns="45700" rIns="91425" bIns="45700" anchor="t" anchorCtr="0">
            <a:normAutofit/>
          </a:bodyPr>
          <a:lstStyle/>
          <a:p>
            <a:pPr marL="448056" lvl="1" indent="-384047" algn="l" rtl="0">
              <a:lnSpc>
                <a:spcPct val="80000"/>
              </a:lnSpc>
              <a:spcBef>
                <a:spcPts val="0"/>
              </a:spcBef>
              <a:spcAft>
                <a:spcPts val="0"/>
              </a:spcAft>
              <a:buSzPts val="1612"/>
              <a:buFont typeface="Noto Sans Symbols"/>
              <a:buChar char="⦿"/>
            </a:pPr>
            <a:r>
              <a:rPr lang="en-US" sz="2015"/>
              <a:t>NBCC can take 4 to 6 weeks to send your exam scores to NCBLCMHC</a:t>
            </a:r>
            <a:endParaRPr sz="2170"/>
          </a:p>
          <a:p>
            <a:pPr marL="996696" lvl="3" indent="-411784" algn="l" rtl="0">
              <a:lnSpc>
                <a:spcPct val="80000"/>
              </a:lnSpc>
              <a:spcBef>
                <a:spcPts val="341"/>
              </a:spcBef>
              <a:spcAft>
                <a:spcPts val="0"/>
              </a:spcAft>
              <a:buSzPts val="1800"/>
              <a:buFont typeface="Noto Sans Symbols"/>
              <a:buChar char="⮚"/>
            </a:pPr>
            <a:r>
              <a:rPr lang="en-US" sz="1800"/>
              <a:t>GSA-NCE exam is registered for online and administered on campus during fall &amp; spring semesters.</a:t>
            </a:r>
            <a:endParaRPr sz="1800"/>
          </a:p>
          <a:p>
            <a:pPr marL="996696" lvl="3" indent="-411784" algn="l" rtl="0">
              <a:lnSpc>
                <a:spcPct val="80000"/>
              </a:lnSpc>
              <a:spcBef>
                <a:spcPts val="341"/>
              </a:spcBef>
              <a:spcAft>
                <a:spcPts val="0"/>
              </a:spcAft>
              <a:buSzPts val="1800"/>
              <a:buFont typeface="Noto Sans Symbols"/>
              <a:buChar char="⮚"/>
            </a:pPr>
            <a:r>
              <a:rPr lang="en-US" sz="1800"/>
              <a:t>Fee is $335.00 to take the exam; Dr. Dominique Hammonds is our campus faculty liaison.</a:t>
            </a:r>
            <a:endParaRPr sz="1800"/>
          </a:p>
          <a:p>
            <a:pPr marL="996696" lvl="3" indent="-411784" algn="l" rtl="0">
              <a:lnSpc>
                <a:spcPct val="80000"/>
              </a:lnSpc>
              <a:spcBef>
                <a:spcPts val="341"/>
              </a:spcBef>
              <a:spcAft>
                <a:spcPts val="0"/>
              </a:spcAft>
              <a:buSzPts val="1800"/>
              <a:buFont typeface="Noto Sans Symbols"/>
              <a:buChar char="⮚"/>
            </a:pPr>
            <a:r>
              <a:rPr lang="en-US"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Send NBCC transcripts via The National Student Clearinghouse through your Appalnet account</a:t>
            </a:r>
            <a:r>
              <a:rPr lang="en-US"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(see previous slide for how-to)</a:t>
            </a:r>
            <a:endParaRPr sz="1350" b="1">
              <a:solidFill>
                <a:srgbClr val="333333"/>
              </a:solidFill>
              <a:highlight>
                <a:srgbClr val="FFFFFF"/>
              </a:highlight>
              <a:latin typeface="Arial"/>
              <a:ea typeface="Arial"/>
              <a:cs typeface="Arial"/>
              <a:sym typeface="Arial"/>
            </a:endParaRPr>
          </a:p>
          <a:p>
            <a:pPr marL="996696" lvl="3" indent="-411784" algn="l" rtl="0">
              <a:lnSpc>
                <a:spcPct val="80000"/>
              </a:lnSpc>
              <a:spcBef>
                <a:spcPts val="341"/>
              </a:spcBef>
              <a:spcAft>
                <a:spcPts val="0"/>
              </a:spcAft>
              <a:buSzPts val="1800"/>
              <a:buFont typeface="Noto Sans Symbols"/>
              <a:buChar char="⮚"/>
            </a:pPr>
            <a:r>
              <a:rPr lang="en-US"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Pay NBCC fee to become an NCC (National Certified Counselor)</a:t>
            </a:r>
            <a:r>
              <a:rPr lang="en-US" sz="1800"/>
              <a:t> - see website for details </a:t>
            </a:r>
            <a:r>
              <a:rPr lang="en-US" sz="1800" u="sng">
                <a:solidFill>
                  <a:schemeClr val="hlink"/>
                </a:solidFill>
                <a:hlinkClick r:id="rId3"/>
              </a:rPr>
              <a:t>HERE</a:t>
            </a:r>
            <a:endParaRPr sz="1800"/>
          </a:p>
          <a:p>
            <a:pPr marL="448056" lvl="0" indent="-419608" algn="l" rtl="0">
              <a:lnSpc>
                <a:spcPct val="80000"/>
              </a:lnSpc>
              <a:spcBef>
                <a:spcPts val="341"/>
              </a:spcBef>
              <a:spcAft>
                <a:spcPts val="0"/>
              </a:spcAft>
              <a:buClr>
                <a:srgbClr val="FF9900"/>
              </a:buClr>
              <a:buSzPts val="2000"/>
              <a:buChar char="⦿"/>
            </a:pPr>
            <a:r>
              <a:rPr lang="en-US" sz="200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Use the </a:t>
            </a:r>
            <a:r>
              <a:rPr lang="en-US" sz="200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NBCC Score Verification Request Form for state licensure</a:t>
            </a:r>
            <a:endParaRPr sz="2000">
              <a:solidFill>
                <a:srgbClr val="000000"/>
              </a:solidFill>
            </a:endParaRPr>
          </a:p>
          <a:p>
            <a:pPr marL="1106424" lvl="2" indent="-228600" algn="l" rtl="0">
              <a:lnSpc>
                <a:spcPct val="80000"/>
              </a:lnSpc>
              <a:spcBef>
                <a:spcPts val="341"/>
              </a:spcBef>
              <a:spcAft>
                <a:spcPts val="0"/>
              </a:spcAft>
              <a:buClr>
                <a:srgbClr val="FF9900"/>
              </a:buClr>
              <a:buSzPts val="1800"/>
              <a:buChar char="⮚"/>
            </a:pPr>
            <a:r>
              <a:rPr lang="en-US" sz="180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Form found </a:t>
            </a:r>
            <a:r>
              <a:rPr lang="en-US" sz="1800" u="sng">
                <a:solidFill>
                  <a:srgbClr val="FF0000"/>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HERE</a:t>
            </a:r>
            <a:endParaRPr sz="1800">
              <a:solidFill>
                <a:srgbClr val="FF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endParaRPr>
          </a:p>
          <a:p>
            <a:pPr marL="448056" lvl="0" indent="-419608" algn="l" rtl="0">
              <a:lnSpc>
                <a:spcPct val="80000"/>
              </a:lnSpc>
              <a:spcBef>
                <a:spcPts val="341"/>
              </a:spcBef>
              <a:spcAft>
                <a:spcPts val="0"/>
              </a:spcAft>
              <a:buSzPts val="2000"/>
              <a:buChar char="⦿"/>
            </a:pPr>
            <a:r>
              <a:rPr lang="en-US" sz="2000" i="1" u="sng">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Once you graduate, go to Pro Counselor to order you NCE scores to be sent to NCBLCMHC. The score will open for you once NBCC receives your conferred (degreed) transcripts. </a:t>
            </a:r>
            <a:endParaRPr sz="2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endParaRPr>
          </a:p>
          <a:p>
            <a:pPr marL="448056" lvl="0" indent="-419608" algn="l" rtl="0">
              <a:lnSpc>
                <a:spcPct val="80000"/>
              </a:lnSpc>
              <a:spcBef>
                <a:spcPts val="341"/>
              </a:spcBef>
              <a:spcAft>
                <a:spcPts val="0"/>
              </a:spcAft>
              <a:buSzPts val="2000"/>
              <a:buFont typeface="Noto Sans Symbols"/>
              <a:buChar char="⦿"/>
            </a:pPr>
            <a:r>
              <a:rPr lang="en-US" sz="2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Prior to graduating, send NBCC your new address and the fee to become an NCC.</a:t>
            </a:r>
            <a:endParaRPr sz="2000"/>
          </a:p>
        </p:txBody>
      </p:sp>
      <p:sp>
        <p:nvSpPr>
          <p:cNvPr id="205" name="Google Shape;205;p12"/>
          <p:cNvSpPr txBox="1">
            <a:spLocks noGrp="1"/>
          </p:cNvSpPr>
          <p:nvPr>
            <p:ph type="ftr" idx="11"/>
          </p:nvPr>
        </p:nvSpPr>
        <p:spPr>
          <a:xfrm>
            <a:off x="4" y="6557100"/>
            <a:ext cx="1505400" cy="300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Rosen, October 2020</a:t>
            </a:r>
            <a:endParaRPr/>
          </a:p>
        </p:txBody>
      </p:sp>
      <p:sp>
        <p:nvSpPr>
          <p:cNvPr id="206" name="Google Shape;206;p12"/>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13</a:t>
            </a:fld>
            <a:endParaRPr/>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11"/>
        <p:cNvGrpSpPr/>
        <p:nvPr/>
      </p:nvGrpSpPr>
      <p:grpSpPr>
        <a:xfrm>
          <a:off x="0" y="0"/>
          <a:ext cx="0" cy="0"/>
          <a:chOff x="0" y="0"/>
          <a:chExt cx="0" cy="0"/>
        </a:xfrm>
      </p:grpSpPr>
      <p:sp>
        <p:nvSpPr>
          <p:cNvPr id="212" name="Google Shape;212;p13"/>
          <p:cNvSpPr txBox="1">
            <a:spLocks noGrp="1"/>
          </p:cNvSpPr>
          <p:nvPr>
            <p:ph type="title"/>
          </p:nvPr>
        </p:nvSpPr>
        <p:spPr>
          <a:xfrm>
            <a:off x="0" y="103850"/>
            <a:ext cx="9144000" cy="1018500"/>
          </a:xfrm>
          <a:prstGeom prst="rect">
            <a:avLst/>
          </a:prstGeom>
          <a:noFill/>
          <a:ln>
            <a:noFill/>
          </a:ln>
        </p:spPr>
        <p:txBody>
          <a:bodyPr spcFirstLastPara="1" wrap="square" lIns="91425" tIns="45700" rIns="91425" bIns="45700" anchor="ctr" anchorCtr="0">
            <a:normAutofit/>
          </a:bodyPr>
          <a:lstStyle/>
          <a:p>
            <a:pPr marL="484632" lvl="0" indent="0" algn="ctr" rtl="0">
              <a:spcBef>
                <a:spcPts val="0"/>
              </a:spcBef>
              <a:spcAft>
                <a:spcPts val="0"/>
              </a:spcAft>
              <a:buClr>
                <a:srgbClr val="FFB353"/>
              </a:buClr>
              <a:buSzPts val="3600"/>
              <a:buFont typeface="Century Gothic"/>
              <a:buNone/>
            </a:pPr>
            <a:r>
              <a:rPr lang="en-US" sz="3600"/>
              <a:t>Section: Professional References</a:t>
            </a:r>
            <a:endParaRPr sz="3600"/>
          </a:p>
          <a:p>
            <a:pPr marL="484632" lvl="0" indent="0" algn="ctr" rtl="0">
              <a:spcBef>
                <a:spcPts val="0"/>
              </a:spcBef>
              <a:spcAft>
                <a:spcPts val="0"/>
              </a:spcAft>
              <a:buClr>
                <a:srgbClr val="FFB353"/>
              </a:buClr>
              <a:buSzPts val="3600"/>
              <a:buFont typeface="Century Gothic"/>
              <a:buNone/>
            </a:pPr>
            <a:r>
              <a:rPr lang="en-US" sz="1380">
                <a:solidFill>
                  <a:srgbClr val="FF0000"/>
                </a:solidFill>
              </a:rPr>
              <a:t>**see page 11 on handout for overview example**</a:t>
            </a:r>
            <a:endParaRPr sz="3600"/>
          </a:p>
        </p:txBody>
      </p:sp>
      <p:sp>
        <p:nvSpPr>
          <p:cNvPr id="213" name="Google Shape;213;p13"/>
          <p:cNvSpPr txBox="1">
            <a:spLocks noGrp="1"/>
          </p:cNvSpPr>
          <p:nvPr>
            <p:ph type="body" idx="1"/>
          </p:nvPr>
        </p:nvSpPr>
        <p:spPr>
          <a:xfrm>
            <a:off x="408450" y="1383949"/>
            <a:ext cx="8327100" cy="4993200"/>
          </a:xfrm>
          <a:prstGeom prst="rect">
            <a:avLst/>
          </a:prstGeom>
          <a:noFill/>
          <a:ln>
            <a:noFill/>
          </a:ln>
        </p:spPr>
        <p:txBody>
          <a:bodyPr spcFirstLastPara="1" wrap="square" lIns="91425" tIns="45700" rIns="91425" bIns="45700" anchor="t" anchorCtr="0">
            <a:normAutofit/>
          </a:bodyPr>
          <a:lstStyle/>
          <a:p>
            <a:pPr marL="448056" lvl="0" indent="-390397" algn="l" rtl="0">
              <a:lnSpc>
                <a:spcPct val="90000"/>
              </a:lnSpc>
              <a:spcBef>
                <a:spcPts val="0"/>
              </a:spcBef>
              <a:spcAft>
                <a:spcPts val="0"/>
              </a:spcAft>
              <a:buSzPts val="2500"/>
              <a:buChar char="⦿"/>
            </a:pPr>
            <a:r>
              <a:rPr lang="en-US" sz="2500"/>
              <a:t>Need </a:t>
            </a:r>
            <a:r>
              <a:rPr lang="en-US" sz="2500" b="1"/>
              <a:t>3 professional references</a:t>
            </a:r>
            <a:r>
              <a:rPr lang="en-US" sz="2500"/>
              <a:t> - electronically completed. </a:t>
            </a:r>
            <a:endParaRPr sz="2500"/>
          </a:p>
          <a:p>
            <a:pPr marL="448056" lvl="0" indent="-390397" algn="l" rtl="0">
              <a:lnSpc>
                <a:spcPct val="90000"/>
              </a:lnSpc>
              <a:spcBef>
                <a:spcPts val="0"/>
              </a:spcBef>
              <a:spcAft>
                <a:spcPts val="0"/>
              </a:spcAft>
              <a:buSzPts val="2500"/>
              <a:buChar char="⦿"/>
            </a:pPr>
            <a:r>
              <a:rPr lang="en-US" sz="2500"/>
              <a:t>Consider asking:</a:t>
            </a:r>
            <a:endParaRPr sz="2500"/>
          </a:p>
          <a:p>
            <a:pPr marL="822960" lvl="1" indent="-250825" algn="l" rtl="0">
              <a:lnSpc>
                <a:spcPct val="90000"/>
              </a:lnSpc>
              <a:spcBef>
                <a:spcPts val="600"/>
              </a:spcBef>
              <a:spcAft>
                <a:spcPts val="0"/>
              </a:spcAft>
              <a:buSzPts val="2300"/>
              <a:buChar char="›"/>
            </a:pPr>
            <a:r>
              <a:rPr lang="en-US" sz="2300"/>
              <a:t>Professors</a:t>
            </a:r>
            <a:endParaRPr sz="2300"/>
          </a:p>
          <a:p>
            <a:pPr marL="822960" lvl="1" indent="-250825" algn="l" rtl="0">
              <a:lnSpc>
                <a:spcPct val="90000"/>
              </a:lnSpc>
              <a:spcBef>
                <a:spcPts val="600"/>
              </a:spcBef>
              <a:spcAft>
                <a:spcPts val="0"/>
              </a:spcAft>
              <a:buSzPts val="2300"/>
              <a:buChar char="›"/>
            </a:pPr>
            <a:r>
              <a:rPr lang="en-US" sz="2300"/>
              <a:t>Site supervisors</a:t>
            </a:r>
            <a:endParaRPr sz="2300"/>
          </a:p>
          <a:p>
            <a:pPr marL="822960" lvl="1" indent="-250825" algn="l" rtl="0">
              <a:lnSpc>
                <a:spcPct val="90000"/>
              </a:lnSpc>
              <a:spcBef>
                <a:spcPts val="600"/>
              </a:spcBef>
              <a:spcAft>
                <a:spcPts val="0"/>
              </a:spcAft>
              <a:buSzPts val="2300"/>
              <a:buChar char="›"/>
            </a:pPr>
            <a:r>
              <a:rPr lang="en-US" sz="2300"/>
              <a:t>Professional mentors</a:t>
            </a:r>
            <a:endParaRPr sz="2300"/>
          </a:p>
          <a:p>
            <a:pPr marL="822960" lvl="1" indent="-250825" algn="l" rtl="0">
              <a:lnSpc>
                <a:spcPct val="90000"/>
              </a:lnSpc>
              <a:spcBef>
                <a:spcPts val="600"/>
              </a:spcBef>
              <a:spcAft>
                <a:spcPts val="0"/>
              </a:spcAft>
              <a:buSzPts val="2300"/>
              <a:buChar char="›"/>
            </a:pPr>
            <a:r>
              <a:rPr lang="en-US" sz="2300"/>
              <a:t>Provide full contact information and length of time you have know them.</a:t>
            </a:r>
            <a:endParaRPr sz="2300"/>
          </a:p>
          <a:p>
            <a:pPr marL="448056" lvl="0" indent="-451358" algn="l" rtl="0">
              <a:lnSpc>
                <a:spcPct val="90000"/>
              </a:lnSpc>
              <a:spcBef>
                <a:spcPts val="600"/>
              </a:spcBef>
              <a:spcAft>
                <a:spcPts val="0"/>
              </a:spcAft>
              <a:buSzPts val="2500"/>
              <a:buChar char="⦿"/>
            </a:pPr>
            <a:r>
              <a:rPr lang="en-US" sz="2500" b="1"/>
              <a:t>Note:</a:t>
            </a:r>
            <a:r>
              <a:rPr lang="en-US" sz="2500"/>
              <a:t> it is good practice to let your reference know you added them and the length of time you stated that you have known each other. </a:t>
            </a:r>
            <a:endParaRPr sz="2500"/>
          </a:p>
          <a:p>
            <a:pPr marL="537210" lvl="1" indent="0" algn="l" rtl="0">
              <a:lnSpc>
                <a:spcPct val="90000"/>
              </a:lnSpc>
              <a:spcBef>
                <a:spcPts val="600"/>
              </a:spcBef>
              <a:spcAft>
                <a:spcPts val="0"/>
              </a:spcAft>
              <a:buSzPts val="2850"/>
              <a:buNone/>
            </a:pPr>
            <a:endParaRPr sz="3000"/>
          </a:p>
        </p:txBody>
      </p:sp>
      <p:sp>
        <p:nvSpPr>
          <p:cNvPr id="214" name="Google Shape;214;p13"/>
          <p:cNvSpPr txBox="1">
            <a:spLocks noGrp="1"/>
          </p:cNvSpPr>
          <p:nvPr>
            <p:ph type="ftr" idx="11"/>
          </p:nvPr>
        </p:nvSpPr>
        <p:spPr>
          <a:xfrm>
            <a:off x="-1" y="6557100"/>
            <a:ext cx="1729800" cy="300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Rosen, October 2020</a:t>
            </a:r>
            <a:endParaRPr/>
          </a:p>
        </p:txBody>
      </p:sp>
      <p:sp>
        <p:nvSpPr>
          <p:cNvPr id="215" name="Google Shape;215;p13"/>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14</a:t>
            </a:fld>
            <a:endParaRPr/>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20"/>
        <p:cNvGrpSpPr/>
        <p:nvPr/>
      </p:nvGrpSpPr>
      <p:grpSpPr>
        <a:xfrm>
          <a:off x="0" y="0"/>
          <a:ext cx="0" cy="0"/>
          <a:chOff x="0" y="0"/>
          <a:chExt cx="0" cy="0"/>
        </a:xfrm>
      </p:grpSpPr>
      <p:sp>
        <p:nvSpPr>
          <p:cNvPr id="221" name="Google Shape;221;p14"/>
          <p:cNvSpPr txBox="1">
            <a:spLocks noGrp="1"/>
          </p:cNvSpPr>
          <p:nvPr>
            <p:ph type="title"/>
          </p:nvPr>
        </p:nvSpPr>
        <p:spPr>
          <a:xfrm>
            <a:off x="186900" y="237875"/>
            <a:ext cx="8770200" cy="1018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B353"/>
              </a:buClr>
              <a:buSzPts val="3200"/>
              <a:buFont typeface="Century Gothic"/>
              <a:buNone/>
            </a:pPr>
            <a:r>
              <a:rPr lang="en-US" sz="3300"/>
              <a:t>Section: Graduate Counseling Experience</a:t>
            </a:r>
            <a:endParaRPr sz="3300"/>
          </a:p>
          <a:p>
            <a:pPr marL="484632" lvl="0" indent="0" algn="ctr" rtl="0">
              <a:spcBef>
                <a:spcPts val="0"/>
              </a:spcBef>
              <a:spcAft>
                <a:spcPts val="0"/>
              </a:spcAft>
              <a:buClr>
                <a:srgbClr val="FFB353"/>
              </a:buClr>
              <a:buSzPts val="3600"/>
              <a:buFont typeface="Century Gothic"/>
              <a:buNone/>
            </a:pPr>
            <a:r>
              <a:rPr lang="en-US" sz="1380">
                <a:solidFill>
                  <a:srgbClr val="FF0000"/>
                </a:solidFill>
              </a:rPr>
              <a:t>**see pages 10-18, 24 on handout for overview example**</a:t>
            </a:r>
            <a:endParaRPr sz="3300"/>
          </a:p>
        </p:txBody>
      </p:sp>
      <p:sp>
        <p:nvSpPr>
          <p:cNvPr id="222" name="Google Shape;222;p14"/>
          <p:cNvSpPr txBox="1">
            <a:spLocks noGrp="1"/>
          </p:cNvSpPr>
          <p:nvPr>
            <p:ph type="body" idx="1"/>
          </p:nvPr>
        </p:nvSpPr>
        <p:spPr>
          <a:xfrm>
            <a:off x="343650" y="1578550"/>
            <a:ext cx="8456700" cy="4597800"/>
          </a:xfrm>
          <a:prstGeom prst="rect">
            <a:avLst/>
          </a:prstGeom>
          <a:noFill/>
          <a:ln>
            <a:noFill/>
          </a:ln>
        </p:spPr>
        <p:txBody>
          <a:bodyPr spcFirstLastPara="1" wrap="square" lIns="91425" tIns="45700" rIns="91425" bIns="45700" anchor="t" anchorCtr="0">
            <a:normAutofit/>
          </a:bodyPr>
          <a:lstStyle/>
          <a:p>
            <a:pPr marL="448056" lvl="0" indent="-432561" algn="l" rtl="0">
              <a:lnSpc>
                <a:spcPct val="80000"/>
              </a:lnSpc>
              <a:spcBef>
                <a:spcPts val="1000"/>
              </a:spcBef>
              <a:spcAft>
                <a:spcPts val="0"/>
              </a:spcAft>
              <a:buSzPts val="2500"/>
              <a:buChar char="⦿"/>
            </a:pPr>
            <a:r>
              <a:rPr lang="en-US" sz="2500"/>
              <a:t>Practicum &amp; internship are shown as separate courses on your official conferred transcript (</a:t>
            </a:r>
            <a:r>
              <a:rPr lang="en-US" sz="25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see pg. </a:t>
            </a:r>
            <a:r>
              <a:rPr lang="en-US" sz="2500"/>
              <a:t>5-6 of the LCMHCA application).</a:t>
            </a:r>
            <a:endParaRPr sz="2500"/>
          </a:p>
          <a:p>
            <a:pPr marL="448056" lvl="0" indent="-432561" algn="l" rtl="0">
              <a:lnSpc>
                <a:spcPct val="80000"/>
              </a:lnSpc>
              <a:spcBef>
                <a:spcPts val="1000"/>
              </a:spcBef>
              <a:spcAft>
                <a:spcPts val="0"/>
              </a:spcAft>
              <a:buSzPts val="2500"/>
              <a:buChar char="⦿"/>
            </a:pPr>
            <a:r>
              <a:rPr lang="en-US" sz="2500" b="1"/>
              <a:t>If Internship is taken across two semesters you will need two separate Verification of Graduate Counseling Experience forms- meaning 3 VGC forms total including practicum</a:t>
            </a:r>
            <a:endParaRPr sz="2500"/>
          </a:p>
          <a:p>
            <a:pPr marL="822960" lvl="1" indent="-287401" algn="l" rtl="0">
              <a:lnSpc>
                <a:spcPct val="80000"/>
              </a:lnSpc>
              <a:spcBef>
                <a:spcPts val="1000"/>
              </a:spcBef>
              <a:spcAft>
                <a:spcPts val="0"/>
              </a:spcAft>
              <a:buSzPts val="1736"/>
              <a:buChar char="›"/>
            </a:pPr>
            <a:r>
              <a:rPr lang="en-US" sz="2270"/>
              <a:t>This form is </a:t>
            </a:r>
            <a:r>
              <a:rPr lang="en-US" sz="2270" b="1"/>
              <a:t>electronic</a:t>
            </a:r>
            <a:r>
              <a:rPr lang="en-US" sz="2270"/>
              <a:t> – after each semester download your training form and complete a hard copy of the </a:t>
            </a:r>
            <a:r>
              <a:rPr lang="en-US" sz="227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VGC</a:t>
            </a:r>
            <a:r>
              <a:rPr lang="en-US" sz="2270"/>
              <a:t> (instructions and example on next slide</a:t>
            </a:r>
            <a:r>
              <a:rPr lang="en-US" sz="2170"/>
              <a:t>)</a:t>
            </a:r>
            <a:endParaRPr/>
          </a:p>
        </p:txBody>
      </p:sp>
      <p:sp>
        <p:nvSpPr>
          <p:cNvPr id="223" name="Google Shape;223;p14"/>
          <p:cNvSpPr txBox="1">
            <a:spLocks noGrp="1"/>
          </p:cNvSpPr>
          <p:nvPr>
            <p:ph type="ftr" idx="11"/>
          </p:nvPr>
        </p:nvSpPr>
        <p:spPr>
          <a:xfrm>
            <a:off x="4" y="6557100"/>
            <a:ext cx="1537500" cy="300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Rosen, October 2020</a:t>
            </a:r>
            <a:endParaRPr/>
          </a:p>
        </p:txBody>
      </p:sp>
      <p:sp>
        <p:nvSpPr>
          <p:cNvPr id="224" name="Google Shape;224;p14"/>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15</a:t>
            </a:fld>
            <a:endParaRPr/>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9c694dfeb1_0_1"/>
          <p:cNvSpPr txBox="1">
            <a:spLocks noGrp="1"/>
          </p:cNvSpPr>
          <p:nvPr>
            <p:ph type="title"/>
          </p:nvPr>
        </p:nvSpPr>
        <p:spPr>
          <a:xfrm>
            <a:off x="74850" y="175400"/>
            <a:ext cx="8994300" cy="1061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FFB353"/>
              </a:buClr>
              <a:buSzPts val="3200"/>
              <a:buFont typeface="Century Gothic"/>
              <a:buNone/>
            </a:pPr>
            <a:r>
              <a:rPr lang="en-US" sz="2900"/>
              <a:t>Section: Graduate Counseling Experience (cont.)</a:t>
            </a:r>
            <a:endParaRPr sz="2900"/>
          </a:p>
          <a:p>
            <a:pPr marL="484632" lvl="0" indent="0" algn="ctr" rtl="0">
              <a:spcBef>
                <a:spcPts val="0"/>
              </a:spcBef>
              <a:spcAft>
                <a:spcPts val="0"/>
              </a:spcAft>
              <a:buClr>
                <a:srgbClr val="FFB353"/>
              </a:buClr>
              <a:buSzPts val="3600"/>
              <a:buFont typeface="Century Gothic"/>
              <a:buNone/>
            </a:pPr>
            <a:r>
              <a:rPr lang="en-US" sz="1380">
                <a:solidFill>
                  <a:srgbClr val="FF0000"/>
                </a:solidFill>
              </a:rPr>
              <a:t>**see page 24 on handouts for overview example**</a:t>
            </a:r>
            <a:endParaRPr sz="2900"/>
          </a:p>
        </p:txBody>
      </p:sp>
      <p:sp>
        <p:nvSpPr>
          <p:cNvPr id="231" name="Google Shape;231;g9c694dfeb1_0_1"/>
          <p:cNvSpPr txBox="1">
            <a:spLocks noGrp="1"/>
          </p:cNvSpPr>
          <p:nvPr>
            <p:ph type="body" idx="1"/>
          </p:nvPr>
        </p:nvSpPr>
        <p:spPr>
          <a:xfrm>
            <a:off x="457200" y="1571750"/>
            <a:ext cx="8229600" cy="4883100"/>
          </a:xfrm>
          <a:prstGeom prst="rect">
            <a:avLst/>
          </a:prstGeom>
        </p:spPr>
        <p:txBody>
          <a:bodyPr spcFirstLastPara="1" wrap="square" lIns="91425" tIns="45700" rIns="91425" bIns="45700" anchor="t" anchorCtr="0">
            <a:noAutofit/>
          </a:bodyPr>
          <a:lstStyle/>
          <a:p>
            <a:pPr marL="448056" lvl="0" indent="-432561" algn="l" rtl="0">
              <a:lnSpc>
                <a:spcPct val="80000"/>
              </a:lnSpc>
              <a:spcBef>
                <a:spcPts val="434"/>
              </a:spcBef>
              <a:spcAft>
                <a:spcPts val="0"/>
              </a:spcAft>
              <a:buSzPts val="2500"/>
              <a:buChar char="⦿"/>
            </a:pPr>
            <a:r>
              <a:rPr lang="en-US" sz="2500" b="1"/>
              <a:t>Verification of Graduate Counseling Experience form:</a:t>
            </a:r>
            <a:endParaRPr sz="2500" b="1"/>
          </a:p>
          <a:p>
            <a:pPr marL="822960" lvl="1" indent="-292099" algn="l" rtl="0">
              <a:lnSpc>
                <a:spcPct val="80000"/>
              </a:lnSpc>
              <a:spcBef>
                <a:spcPts val="1000"/>
              </a:spcBef>
              <a:spcAft>
                <a:spcPts val="0"/>
              </a:spcAft>
              <a:buSzPts val="2014"/>
              <a:buChar char="›"/>
            </a:pPr>
            <a:r>
              <a:rPr lang="en-US" sz="2115"/>
              <a:t>University supervisor of each course needs to complete this form found on the CFE website or found </a:t>
            </a:r>
            <a:r>
              <a:rPr lang="en-US" sz="2115" u="sng">
                <a:solidFill>
                  <a:schemeClr val="hlink"/>
                </a:solidFill>
                <a:hlinkClick r:id="rId3"/>
              </a:rPr>
              <a:t>HERE</a:t>
            </a:r>
            <a:endParaRPr sz="2115"/>
          </a:p>
          <a:p>
            <a:pPr marL="822960" lvl="1" indent="-292100" algn="l" rtl="0">
              <a:lnSpc>
                <a:spcPct val="80000"/>
              </a:lnSpc>
              <a:spcBef>
                <a:spcPts val="1000"/>
              </a:spcBef>
              <a:spcAft>
                <a:spcPts val="0"/>
              </a:spcAft>
              <a:buSzPts val="2162"/>
              <a:buChar char="›"/>
            </a:pPr>
            <a:r>
              <a:rPr lang="en-US" sz="2270"/>
              <a:t>After each semester of practicum/internship, have your University Supervisor complete this form and upload to Supervision Assist </a:t>
            </a:r>
            <a:endParaRPr sz="2700"/>
          </a:p>
          <a:p>
            <a:pPr marL="822960" lvl="1" indent="-292100" algn="l" rtl="0">
              <a:lnSpc>
                <a:spcPct val="80000"/>
              </a:lnSpc>
              <a:spcBef>
                <a:spcPts val="1000"/>
              </a:spcBef>
              <a:spcAft>
                <a:spcPts val="0"/>
              </a:spcAft>
              <a:buSzPts val="2162"/>
              <a:buChar char="›"/>
            </a:pPr>
            <a:r>
              <a:rPr lang="en-US" sz="2270"/>
              <a:t>When you complete your, application send an email to each University Supervisor (practicum, &amp; internship) with a copy of your VCG that is completed so they can complete the electronic form quickly. </a:t>
            </a:r>
            <a:endParaRPr sz="2700"/>
          </a:p>
          <a:p>
            <a:pPr marL="0" lvl="0" indent="0" algn="l" rtl="0">
              <a:spcBef>
                <a:spcPts val="1000"/>
              </a:spcBef>
              <a:spcAft>
                <a:spcPts val="0"/>
              </a:spcAft>
              <a:buNone/>
            </a:pPr>
            <a:endParaRPr/>
          </a:p>
        </p:txBody>
      </p:sp>
      <p:sp>
        <p:nvSpPr>
          <p:cNvPr id="232" name="Google Shape;232;g9c694dfeb1_0_1"/>
          <p:cNvSpPr txBox="1">
            <a:spLocks noGrp="1"/>
          </p:cNvSpPr>
          <p:nvPr>
            <p:ph type="sldNum" idx="12"/>
          </p:nvPr>
        </p:nvSpPr>
        <p:spPr>
          <a:xfrm>
            <a:off x="7589520" y="6480969"/>
            <a:ext cx="502800" cy="3018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US"/>
              <a:t>16</a:t>
            </a:fld>
            <a:endParaRPr/>
          </a:p>
        </p:txBody>
      </p:sp>
      <p:sp>
        <p:nvSpPr>
          <p:cNvPr id="233" name="Google Shape;233;g9c694dfeb1_0_1"/>
          <p:cNvSpPr txBox="1">
            <a:spLocks noGrp="1"/>
          </p:cNvSpPr>
          <p:nvPr>
            <p:ph type="ftr" idx="11"/>
          </p:nvPr>
        </p:nvSpPr>
        <p:spPr>
          <a:xfrm>
            <a:off x="-76196" y="6557100"/>
            <a:ext cx="1537500" cy="300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Rosen, October 2020</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38"/>
        <p:cNvGrpSpPr/>
        <p:nvPr/>
      </p:nvGrpSpPr>
      <p:grpSpPr>
        <a:xfrm>
          <a:off x="0" y="0"/>
          <a:ext cx="0" cy="0"/>
          <a:chOff x="0" y="0"/>
          <a:chExt cx="0" cy="0"/>
        </a:xfrm>
      </p:grpSpPr>
      <p:sp>
        <p:nvSpPr>
          <p:cNvPr id="239" name="Google Shape;239;p15"/>
          <p:cNvSpPr txBox="1">
            <a:spLocks noGrp="1"/>
          </p:cNvSpPr>
          <p:nvPr>
            <p:ph type="body" idx="1"/>
          </p:nvPr>
        </p:nvSpPr>
        <p:spPr>
          <a:xfrm>
            <a:off x="457200" y="1270851"/>
            <a:ext cx="8229600" cy="4980900"/>
          </a:xfrm>
          <a:prstGeom prst="rect">
            <a:avLst/>
          </a:prstGeom>
          <a:noFill/>
          <a:ln>
            <a:noFill/>
          </a:ln>
        </p:spPr>
        <p:txBody>
          <a:bodyPr spcFirstLastPara="1" wrap="square" lIns="91425" tIns="45700" rIns="91425" bIns="45700" anchor="t" anchorCtr="0">
            <a:normAutofit/>
          </a:bodyPr>
          <a:lstStyle/>
          <a:p>
            <a:pPr marL="448056" lvl="0" indent="-384047" algn="l" rtl="0">
              <a:spcBef>
                <a:spcPts val="0"/>
              </a:spcBef>
              <a:spcAft>
                <a:spcPts val="0"/>
              </a:spcAft>
              <a:buSzPts val="2072"/>
              <a:buChar char="⦿"/>
            </a:pPr>
            <a:r>
              <a:rPr lang="en-US" sz="2590"/>
              <a:t>Supervised graduate counseling experience consists of a </a:t>
            </a:r>
            <a:r>
              <a:rPr lang="en-US" sz="2590" u="sng"/>
              <a:t>minimum of 300 hours</a:t>
            </a:r>
            <a:r>
              <a:rPr lang="en-US" sz="2590"/>
              <a:t> </a:t>
            </a:r>
            <a:r>
              <a:rPr lang="en-US" sz="2590" u="sng"/>
              <a:t>over two courses</a:t>
            </a:r>
            <a:r>
              <a:rPr lang="en-US" sz="2590"/>
              <a:t> - this is completed in your semesters of practicum and internship</a:t>
            </a:r>
            <a:endParaRPr/>
          </a:p>
          <a:p>
            <a:pPr marL="1106424" lvl="2" indent="-245872" algn="l" rtl="0">
              <a:spcBef>
                <a:spcPts val="518"/>
              </a:spcBef>
              <a:spcAft>
                <a:spcPts val="0"/>
              </a:spcAft>
              <a:buSzPts val="2072"/>
              <a:buChar char="●"/>
            </a:pPr>
            <a:r>
              <a:rPr lang="en-US" sz="2150"/>
              <a:t>Need one hour of clinical supervision per week (each week of the semester by Site Supervisor and University supervisor) every semester</a:t>
            </a:r>
            <a:endParaRPr/>
          </a:p>
          <a:p>
            <a:pPr marL="448056" lvl="0" indent="-384047" algn="l" rtl="0">
              <a:spcBef>
                <a:spcPts val="518"/>
              </a:spcBef>
              <a:spcAft>
                <a:spcPts val="0"/>
              </a:spcAft>
              <a:buSzPts val="2072"/>
              <a:buChar char="⦿"/>
            </a:pPr>
            <a:r>
              <a:rPr lang="en-US" sz="2590"/>
              <a:t>At least 180 hours of this counseling experience is direct counseling experience (see slide 3 for definition of direct hours).</a:t>
            </a:r>
            <a:endParaRPr/>
          </a:p>
          <a:p>
            <a:pPr marL="448056" lvl="0" indent="-384047" algn="l" rtl="0">
              <a:spcBef>
                <a:spcPts val="518"/>
              </a:spcBef>
              <a:spcAft>
                <a:spcPts val="0"/>
              </a:spcAft>
              <a:buSzPts val="2072"/>
              <a:buChar char="⦿"/>
            </a:pPr>
            <a:r>
              <a:rPr lang="en-US" sz="2590" b="1"/>
              <a:t>CMHC and PSC programs already adhere to these standards.</a:t>
            </a:r>
            <a:endParaRPr b="1"/>
          </a:p>
          <a:p>
            <a:pPr marL="448056" lvl="0" indent="-252475" algn="l" rtl="0">
              <a:spcBef>
                <a:spcPts val="518"/>
              </a:spcBef>
              <a:spcAft>
                <a:spcPts val="0"/>
              </a:spcAft>
              <a:buSzPts val="2072"/>
              <a:buNone/>
            </a:pPr>
            <a:endParaRPr sz="2590"/>
          </a:p>
          <a:p>
            <a:pPr marL="822960" lvl="1" indent="-140668" algn="l" rtl="0">
              <a:spcBef>
                <a:spcPts val="481"/>
              </a:spcBef>
              <a:spcAft>
                <a:spcPts val="0"/>
              </a:spcAft>
              <a:buSzPts val="2285"/>
              <a:buNone/>
            </a:pPr>
            <a:endParaRPr sz="2405"/>
          </a:p>
          <a:p>
            <a:pPr marL="448056" lvl="0" indent="-243078" algn="l" rtl="0">
              <a:spcBef>
                <a:spcPts val="555"/>
              </a:spcBef>
              <a:spcAft>
                <a:spcPts val="0"/>
              </a:spcAft>
              <a:buSzPts val="2220"/>
              <a:buNone/>
            </a:pPr>
            <a:endParaRPr sz="2775"/>
          </a:p>
        </p:txBody>
      </p:sp>
      <p:sp>
        <p:nvSpPr>
          <p:cNvPr id="240" name="Google Shape;240;p15"/>
          <p:cNvSpPr txBox="1">
            <a:spLocks noGrp="1"/>
          </p:cNvSpPr>
          <p:nvPr>
            <p:ph type="ftr" idx="11"/>
          </p:nvPr>
        </p:nvSpPr>
        <p:spPr>
          <a:xfrm>
            <a:off x="4" y="6557100"/>
            <a:ext cx="1569600" cy="300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Rosen, October 2020</a:t>
            </a:r>
            <a:endParaRPr/>
          </a:p>
        </p:txBody>
      </p:sp>
      <p:sp>
        <p:nvSpPr>
          <p:cNvPr id="241" name="Google Shape;241;p15"/>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17</a:t>
            </a:fld>
            <a:endParaRPr/>
          </a:p>
        </p:txBody>
      </p:sp>
      <p:sp>
        <p:nvSpPr>
          <p:cNvPr id="242" name="Google Shape;242;p15"/>
          <p:cNvSpPr txBox="1">
            <a:spLocks noGrp="1"/>
          </p:cNvSpPr>
          <p:nvPr>
            <p:ph type="title"/>
          </p:nvPr>
        </p:nvSpPr>
        <p:spPr>
          <a:xfrm>
            <a:off x="-685800" y="55050"/>
            <a:ext cx="10087500" cy="1061100"/>
          </a:xfrm>
          <a:prstGeom prst="rect">
            <a:avLst/>
          </a:prstGeom>
        </p:spPr>
        <p:txBody>
          <a:bodyPr spcFirstLastPara="1" wrap="square" lIns="91425" tIns="45700" rIns="91425" bIns="45700" anchor="ctr" anchorCtr="0">
            <a:noAutofit/>
          </a:bodyPr>
          <a:lstStyle/>
          <a:p>
            <a:pPr marL="484632" lvl="0" indent="0" algn="ctr" rtl="0">
              <a:spcBef>
                <a:spcPts val="0"/>
              </a:spcBef>
              <a:spcAft>
                <a:spcPts val="0"/>
              </a:spcAft>
              <a:buNone/>
            </a:pPr>
            <a:r>
              <a:rPr lang="en-US" sz="2900"/>
              <a:t>Section: Graduate Counseling Experience (cont.)</a:t>
            </a:r>
            <a:endParaRPr sz="2900"/>
          </a:p>
          <a:p>
            <a:pPr marL="484632" lvl="0" indent="0" algn="ctr" rtl="0">
              <a:spcBef>
                <a:spcPts val="0"/>
              </a:spcBef>
              <a:spcAft>
                <a:spcPts val="0"/>
              </a:spcAft>
              <a:buClr>
                <a:srgbClr val="FFB353"/>
              </a:buClr>
              <a:buSzPts val="3600"/>
              <a:buFont typeface="Century Gothic"/>
              <a:buNone/>
            </a:pPr>
            <a:r>
              <a:rPr lang="en-US" sz="1380">
                <a:solidFill>
                  <a:srgbClr val="FF0000"/>
                </a:solidFill>
              </a:rPr>
              <a:t>**see pages 10-18 on handouts for overview example**</a:t>
            </a:r>
            <a:endParaRPr sz="2900"/>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47"/>
        <p:cNvGrpSpPr/>
        <p:nvPr/>
      </p:nvGrpSpPr>
      <p:grpSpPr>
        <a:xfrm>
          <a:off x="0" y="0"/>
          <a:ext cx="0" cy="0"/>
          <a:chOff x="0" y="0"/>
          <a:chExt cx="0" cy="0"/>
        </a:xfrm>
      </p:grpSpPr>
      <p:sp>
        <p:nvSpPr>
          <p:cNvPr id="248" name="Google Shape;248;p16"/>
          <p:cNvSpPr txBox="1">
            <a:spLocks noGrp="1"/>
          </p:cNvSpPr>
          <p:nvPr>
            <p:ph type="title"/>
          </p:nvPr>
        </p:nvSpPr>
        <p:spPr>
          <a:xfrm>
            <a:off x="114300" y="46300"/>
            <a:ext cx="8915400" cy="936600"/>
          </a:xfrm>
          <a:prstGeom prst="rect">
            <a:avLst/>
          </a:prstGeom>
          <a:noFill/>
          <a:ln>
            <a:noFill/>
          </a:ln>
        </p:spPr>
        <p:txBody>
          <a:bodyPr spcFirstLastPara="1" wrap="square" lIns="91425" tIns="45700" rIns="91425" bIns="45700" anchor="ctr" anchorCtr="0">
            <a:normAutofit/>
          </a:bodyPr>
          <a:lstStyle/>
          <a:p>
            <a:pPr marL="484632" lvl="0" indent="0" algn="ctr" rtl="0">
              <a:spcBef>
                <a:spcPts val="0"/>
              </a:spcBef>
              <a:spcAft>
                <a:spcPts val="0"/>
              </a:spcAft>
              <a:buClr>
                <a:srgbClr val="FFB353"/>
              </a:buClr>
              <a:buSzPts val="3600"/>
              <a:buFont typeface="Century Gothic"/>
              <a:buNone/>
            </a:pPr>
            <a:r>
              <a:rPr lang="en-US" sz="3600"/>
              <a:t>Section: Required Courses </a:t>
            </a:r>
            <a:endParaRPr sz="3600"/>
          </a:p>
          <a:p>
            <a:pPr marL="484632" lvl="0" indent="0" algn="ctr" rtl="0">
              <a:spcBef>
                <a:spcPts val="0"/>
              </a:spcBef>
              <a:spcAft>
                <a:spcPts val="0"/>
              </a:spcAft>
              <a:buClr>
                <a:srgbClr val="FFB353"/>
              </a:buClr>
              <a:buSzPts val="3600"/>
              <a:buFont typeface="Century Gothic"/>
              <a:buNone/>
            </a:pPr>
            <a:r>
              <a:rPr lang="en-US" sz="1380">
                <a:solidFill>
                  <a:srgbClr val="FF0000"/>
                </a:solidFill>
              </a:rPr>
              <a:t>**see pages 14-18 on handout for overview example**</a:t>
            </a:r>
            <a:endParaRPr sz="3600"/>
          </a:p>
        </p:txBody>
      </p:sp>
      <p:sp>
        <p:nvSpPr>
          <p:cNvPr id="249" name="Google Shape;249;p16"/>
          <p:cNvSpPr txBox="1">
            <a:spLocks noGrp="1"/>
          </p:cNvSpPr>
          <p:nvPr>
            <p:ph type="body" idx="1"/>
          </p:nvPr>
        </p:nvSpPr>
        <p:spPr>
          <a:xfrm>
            <a:off x="114300" y="1041875"/>
            <a:ext cx="8915400" cy="5439000"/>
          </a:xfrm>
          <a:prstGeom prst="rect">
            <a:avLst/>
          </a:prstGeom>
          <a:noFill/>
          <a:ln>
            <a:noFill/>
          </a:ln>
        </p:spPr>
        <p:txBody>
          <a:bodyPr spcFirstLastPara="1" wrap="square" lIns="91425" tIns="45700" rIns="91425" bIns="45700" anchor="t" anchorCtr="0">
            <a:normAutofit/>
          </a:bodyPr>
          <a:lstStyle/>
          <a:p>
            <a:pPr marL="448056" lvl="0" indent="-398018" algn="l" rtl="0">
              <a:spcBef>
                <a:spcPts val="1000"/>
              </a:spcBef>
              <a:spcAft>
                <a:spcPts val="0"/>
              </a:spcAft>
              <a:buSzPts val="2300"/>
              <a:buChar char="⦿"/>
            </a:pPr>
            <a:r>
              <a:rPr lang="en-US" sz="2300"/>
              <a:t>Our programs are regionally accredited by (SACES) and nationally accredited by CACREP</a:t>
            </a:r>
            <a:endParaRPr sz="2300"/>
          </a:p>
          <a:p>
            <a:pPr marL="448056" lvl="0" indent="-398018" algn="l" rtl="0">
              <a:spcBef>
                <a:spcPts val="1000"/>
              </a:spcBef>
              <a:spcAft>
                <a:spcPts val="0"/>
              </a:spcAft>
              <a:buSzPts val="2300"/>
              <a:buChar char="⦿"/>
            </a:pPr>
            <a:r>
              <a:rPr lang="en-US" sz="2300"/>
              <a:t>You will need to verify the courses completed for your application:</a:t>
            </a:r>
            <a:endParaRPr sz="2300"/>
          </a:p>
          <a:p>
            <a:pPr marL="822960" lvl="1" indent="-310515" algn="l" rtl="0">
              <a:spcBef>
                <a:spcPts val="1000"/>
              </a:spcBef>
              <a:spcAft>
                <a:spcPts val="0"/>
              </a:spcAft>
              <a:buSzPts val="2100"/>
              <a:buChar char="›"/>
            </a:pPr>
            <a:r>
              <a:rPr lang="en-US" sz="2100"/>
              <a:t>You can only use a course one time (no course can be used twice) to meet requirements  </a:t>
            </a:r>
            <a:endParaRPr sz="2100"/>
          </a:p>
          <a:p>
            <a:pPr marL="822960" lvl="1" indent="-310515" algn="l" rtl="0">
              <a:spcBef>
                <a:spcPts val="1000"/>
              </a:spcBef>
              <a:spcAft>
                <a:spcPts val="0"/>
              </a:spcAft>
              <a:buSzPts val="2100"/>
              <a:buChar char="›"/>
            </a:pPr>
            <a:r>
              <a:rPr lang="en-US" sz="2100"/>
              <a:t>For courses with unclear titles, attach the syllabus (our titles are clear enough)</a:t>
            </a:r>
            <a:endParaRPr sz="2100"/>
          </a:p>
          <a:p>
            <a:pPr marL="448056" lvl="0" indent="-398018" algn="l" rtl="0">
              <a:spcBef>
                <a:spcPts val="1000"/>
              </a:spcBef>
              <a:spcAft>
                <a:spcPts val="0"/>
              </a:spcAft>
              <a:buSzPts val="2300"/>
              <a:buChar char="⦿"/>
            </a:pPr>
            <a:r>
              <a:rPr lang="en-US" sz="2300"/>
              <a:t>Nine core course must be covered (see next two slides)</a:t>
            </a:r>
            <a:endParaRPr sz="2300"/>
          </a:p>
          <a:p>
            <a:pPr marL="822960" lvl="1" indent="-310515" algn="l" rtl="0">
              <a:spcBef>
                <a:spcPts val="1000"/>
              </a:spcBef>
              <a:spcAft>
                <a:spcPts val="0"/>
              </a:spcAft>
              <a:buSzPts val="2100"/>
              <a:buChar char="›"/>
            </a:pPr>
            <a:r>
              <a:rPr lang="en-US" sz="2100" b="1" u="sng"/>
              <a:t>Each course must have the university code and course title </a:t>
            </a:r>
            <a:r>
              <a:rPr lang="en-US" sz="2100" b="1" i="1" u="sng"/>
              <a:t>as seen on your transcript.</a:t>
            </a:r>
            <a:endParaRPr sz="2100" b="1" u="sng"/>
          </a:p>
          <a:p>
            <a:pPr marL="448056" lvl="0" indent="-398018" algn="l" rtl="0">
              <a:spcBef>
                <a:spcPts val="1000"/>
              </a:spcBef>
              <a:spcAft>
                <a:spcPts val="0"/>
              </a:spcAft>
              <a:buSzPts val="2300"/>
              <a:buChar char="⦿"/>
            </a:pPr>
            <a:r>
              <a:rPr lang="en-US" sz="2300"/>
              <a:t>CMHC and PSC core courses are aligned with these standards</a:t>
            </a:r>
            <a:endParaRPr sz="2300"/>
          </a:p>
          <a:p>
            <a:pPr marL="448056" lvl="0" indent="-231647" algn="l" rtl="0">
              <a:spcBef>
                <a:spcPts val="1000"/>
              </a:spcBef>
              <a:spcAft>
                <a:spcPts val="1000"/>
              </a:spcAft>
              <a:buSzPts val="2400"/>
              <a:buNone/>
            </a:pPr>
            <a:endParaRPr sz="2300"/>
          </a:p>
        </p:txBody>
      </p:sp>
      <p:sp>
        <p:nvSpPr>
          <p:cNvPr id="250" name="Google Shape;250;p16"/>
          <p:cNvSpPr txBox="1">
            <a:spLocks noGrp="1"/>
          </p:cNvSpPr>
          <p:nvPr>
            <p:ph type="ftr" idx="11"/>
          </p:nvPr>
        </p:nvSpPr>
        <p:spPr>
          <a:xfrm>
            <a:off x="4" y="6557100"/>
            <a:ext cx="1558800" cy="300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Rosen, October 2020</a:t>
            </a:r>
            <a:endParaRPr/>
          </a:p>
        </p:txBody>
      </p:sp>
      <p:sp>
        <p:nvSpPr>
          <p:cNvPr id="251" name="Google Shape;251;p16"/>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18</a:t>
            </a:fld>
            <a:endParaRPr/>
          </a:p>
        </p:txBody>
      </p:sp>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56"/>
        <p:cNvGrpSpPr/>
        <p:nvPr/>
      </p:nvGrpSpPr>
      <p:grpSpPr>
        <a:xfrm>
          <a:off x="0" y="0"/>
          <a:ext cx="0" cy="0"/>
          <a:chOff x="0" y="0"/>
          <a:chExt cx="0" cy="0"/>
        </a:xfrm>
      </p:grpSpPr>
      <p:sp>
        <p:nvSpPr>
          <p:cNvPr id="257" name="Google Shape;257;p17"/>
          <p:cNvSpPr txBox="1">
            <a:spLocks noGrp="1"/>
          </p:cNvSpPr>
          <p:nvPr>
            <p:ph type="title"/>
          </p:nvPr>
        </p:nvSpPr>
        <p:spPr>
          <a:xfrm>
            <a:off x="-152400" y="72300"/>
            <a:ext cx="9296400" cy="685800"/>
          </a:xfrm>
          <a:prstGeom prst="rect">
            <a:avLst/>
          </a:prstGeom>
          <a:noFill/>
          <a:ln>
            <a:noFill/>
          </a:ln>
        </p:spPr>
        <p:txBody>
          <a:bodyPr spcFirstLastPara="1" wrap="square" lIns="91425" tIns="45700" rIns="91425" bIns="45700" anchor="ctr" anchorCtr="0">
            <a:noAutofit/>
          </a:bodyPr>
          <a:lstStyle/>
          <a:p>
            <a:pPr marL="484632" lvl="0" indent="0" algn="ctr" rtl="0">
              <a:spcBef>
                <a:spcPts val="0"/>
              </a:spcBef>
              <a:spcAft>
                <a:spcPts val="0"/>
              </a:spcAft>
              <a:buClr>
                <a:srgbClr val="FFB353"/>
              </a:buClr>
              <a:buSzPts val="3400"/>
              <a:buFont typeface="Century Gothic"/>
              <a:buNone/>
            </a:pPr>
            <a:r>
              <a:rPr lang="en-US" sz="3400"/>
              <a:t>Section: Required Courses (cont.)</a:t>
            </a:r>
            <a:endParaRPr sz="3400"/>
          </a:p>
          <a:p>
            <a:pPr marL="484632" lvl="0" indent="0" algn="ctr" rtl="0">
              <a:spcBef>
                <a:spcPts val="0"/>
              </a:spcBef>
              <a:spcAft>
                <a:spcPts val="0"/>
              </a:spcAft>
              <a:buClr>
                <a:srgbClr val="FFB353"/>
              </a:buClr>
              <a:buSzPts val="3600"/>
              <a:buFont typeface="Century Gothic"/>
              <a:buNone/>
            </a:pPr>
            <a:r>
              <a:rPr lang="en-US" sz="1380">
                <a:solidFill>
                  <a:srgbClr val="FF0000"/>
                </a:solidFill>
              </a:rPr>
              <a:t>**see pages 14-18 on handouts for overview example**</a:t>
            </a:r>
            <a:endParaRPr sz="3400"/>
          </a:p>
        </p:txBody>
      </p:sp>
      <p:sp>
        <p:nvSpPr>
          <p:cNvPr id="258" name="Google Shape;258;p17"/>
          <p:cNvSpPr txBox="1">
            <a:spLocks noGrp="1"/>
          </p:cNvSpPr>
          <p:nvPr>
            <p:ph type="body" idx="1"/>
          </p:nvPr>
        </p:nvSpPr>
        <p:spPr>
          <a:xfrm>
            <a:off x="76200" y="838200"/>
            <a:ext cx="8991600" cy="5638800"/>
          </a:xfrm>
          <a:prstGeom prst="rect">
            <a:avLst/>
          </a:prstGeom>
          <a:noFill/>
          <a:ln>
            <a:noFill/>
          </a:ln>
        </p:spPr>
        <p:txBody>
          <a:bodyPr spcFirstLastPara="1" wrap="square" lIns="91425" tIns="45700" rIns="91425" bIns="45700" anchor="t" anchorCtr="0">
            <a:normAutofit lnSpcReduction="10000"/>
          </a:bodyPr>
          <a:lstStyle/>
          <a:p>
            <a:pPr marL="448056" lvl="0" indent="-364997" algn="l" rtl="0">
              <a:lnSpc>
                <a:spcPct val="115000"/>
              </a:lnSpc>
              <a:spcBef>
                <a:spcPts val="0"/>
              </a:spcBef>
              <a:spcAft>
                <a:spcPts val="0"/>
              </a:spcAft>
              <a:buSzPts val="1940"/>
              <a:buChar char="⦿"/>
            </a:pPr>
            <a:r>
              <a:rPr lang="en-US" sz="2500"/>
              <a:t>Helping Relationships (need </a:t>
            </a:r>
            <a:r>
              <a:rPr lang="en-US" sz="2500" b="1"/>
              <a:t>both</a:t>
            </a:r>
            <a:r>
              <a:rPr lang="en-US" sz="2500"/>
              <a:t> HPC 5220 &amp; 5225)</a:t>
            </a:r>
            <a:endParaRPr sz="2700"/>
          </a:p>
          <a:p>
            <a:pPr marL="822960" lvl="1" indent="-292100" algn="l" rtl="0">
              <a:lnSpc>
                <a:spcPct val="115000"/>
              </a:lnSpc>
              <a:spcBef>
                <a:spcPts val="0"/>
              </a:spcBef>
              <a:spcAft>
                <a:spcPts val="0"/>
              </a:spcAft>
              <a:buSzPts val="1810"/>
              <a:buChar char="›"/>
            </a:pPr>
            <a:r>
              <a:rPr lang="en-US" sz="1900" b="1"/>
              <a:t>HPC 5220:</a:t>
            </a:r>
            <a:r>
              <a:rPr lang="en-US" sz="1900"/>
              <a:t> Counseling Theories and Techniques </a:t>
            </a:r>
            <a:endParaRPr sz="1900"/>
          </a:p>
          <a:p>
            <a:pPr marL="822960" lvl="1" indent="-292100" algn="l" rtl="0">
              <a:lnSpc>
                <a:spcPct val="115000"/>
              </a:lnSpc>
              <a:spcBef>
                <a:spcPts val="0"/>
              </a:spcBef>
              <a:spcAft>
                <a:spcPts val="0"/>
              </a:spcAft>
              <a:buSzPts val="1810"/>
              <a:buChar char="›"/>
            </a:pPr>
            <a:r>
              <a:rPr lang="en-US" sz="1900" b="1"/>
              <a:t>HPC 5225:</a:t>
            </a:r>
            <a:r>
              <a:rPr lang="en-US" sz="1900"/>
              <a:t> Helping Relationships </a:t>
            </a:r>
            <a:endParaRPr sz="2700"/>
          </a:p>
          <a:p>
            <a:pPr marL="448056" lvl="0" indent="-371347" algn="l" rtl="0">
              <a:lnSpc>
                <a:spcPct val="115000"/>
              </a:lnSpc>
              <a:spcBef>
                <a:spcPts val="0"/>
              </a:spcBef>
              <a:spcAft>
                <a:spcPts val="0"/>
              </a:spcAft>
              <a:buSzPts val="2040"/>
              <a:buChar char="⦿"/>
            </a:pPr>
            <a:r>
              <a:rPr lang="en-US" sz="2600"/>
              <a:t>Counseling Practicum</a:t>
            </a:r>
            <a:endParaRPr sz="2000"/>
          </a:p>
          <a:p>
            <a:pPr marL="822960" lvl="1" indent="-292100" algn="l" rtl="0">
              <a:lnSpc>
                <a:spcPct val="115000"/>
              </a:lnSpc>
              <a:spcBef>
                <a:spcPts val="0"/>
              </a:spcBef>
              <a:spcAft>
                <a:spcPts val="0"/>
              </a:spcAft>
              <a:buSzPts val="1810"/>
              <a:buChar char="›"/>
            </a:pPr>
            <a:r>
              <a:rPr lang="en-US" sz="1900" b="1"/>
              <a:t>HPC 5900: </a:t>
            </a:r>
            <a:r>
              <a:rPr lang="en-US" sz="1900"/>
              <a:t>Practicum in Counseling</a:t>
            </a:r>
            <a:endParaRPr sz="2700"/>
          </a:p>
          <a:p>
            <a:pPr marL="448056" lvl="0" indent="-371347" algn="l" rtl="0">
              <a:lnSpc>
                <a:spcPct val="115000"/>
              </a:lnSpc>
              <a:spcBef>
                <a:spcPts val="0"/>
              </a:spcBef>
              <a:spcAft>
                <a:spcPts val="0"/>
              </a:spcAft>
              <a:buSzPts val="2040"/>
              <a:buChar char="⦿"/>
            </a:pPr>
            <a:r>
              <a:rPr lang="en-US" sz="2600"/>
              <a:t>Counseling Internship </a:t>
            </a:r>
            <a:endParaRPr sz="2800"/>
          </a:p>
          <a:p>
            <a:pPr marL="822960" lvl="1" indent="-297815" algn="l" rtl="0">
              <a:lnSpc>
                <a:spcPct val="115000"/>
              </a:lnSpc>
              <a:spcBef>
                <a:spcPts val="0"/>
              </a:spcBef>
              <a:spcAft>
                <a:spcPts val="0"/>
              </a:spcAft>
              <a:buSzPts val="1900"/>
              <a:buChar char="›"/>
            </a:pPr>
            <a:r>
              <a:rPr lang="en-US" sz="1900" b="1"/>
              <a:t>HPC 6900: </a:t>
            </a:r>
            <a:r>
              <a:rPr lang="en-US" sz="1900"/>
              <a:t>Internship in Mental Health Counseling</a:t>
            </a:r>
            <a:endParaRPr sz="1900"/>
          </a:p>
          <a:p>
            <a:pPr marL="1106424" lvl="2" indent="-234950" algn="l" rtl="0">
              <a:lnSpc>
                <a:spcPct val="115000"/>
              </a:lnSpc>
              <a:spcBef>
                <a:spcPts val="0"/>
              </a:spcBef>
              <a:spcAft>
                <a:spcPts val="0"/>
              </a:spcAft>
              <a:buSzPts val="1900"/>
              <a:buChar char="●"/>
            </a:pPr>
            <a:r>
              <a:rPr lang="en-US" sz="1900" u="sng"/>
              <a:t>If enrolled for one semester, list once; if enrolled over two semesters, list twice.</a:t>
            </a:r>
            <a:endParaRPr sz="1900" u="sng"/>
          </a:p>
          <a:p>
            <a:pPr marL="448056" lvl="0" indent="-364997" algn="l" rtl="0">
              <a:lnSpc>
                <a:spcPct val="115000"/>
              </a:lnSpc>
              <a:spcBef>
                <a:spcPts val="0"/>
              </a:spcBef>
              <a:spcAft>
                <a:spcPts val="0"/>
              </a:spcAft>
              <a:buSzPts val="1940"/>
              <a:buChar char="⦿"/>
            </a:pPr>
            <a:r>
              <a:rPr lang="en-US" sz="2500"/>
              <a:t>Professional Orientation to Counseling </a:t>
            </a:r>
            <a:endParaRPr sz="2700"/>
          </a:p>
          <a:p>
            <a:pPr marL="822960" lvl="1" indent="-292100" algn="l" rtl="0">
              <a:lnSpc>
                <a:spcPct val="115000"/>
              </a:lnSpc>
              <a:spcBef>
                <a:spcPts val="0"/>
              </a:spcBef>
              <a:spcAft>
                <a:spcPts val="0"/>
              </a:spcAft>
              <a:buSzPts val="1810"/>
              <a:buChar char="›"/>
            </a:pPr>
            <a:r>
              <a:rPr lang="en-US" sz="1900" b="1"/>
              <a:t>HPC 5120: </a:t>
            </a:r>
            <a:r>
              <a:rPr lang="en-US" sz="1900"/>
              <a:t>Introduction to Clinical Mental Health Counseling  </a:t>
            </a:r>
            <a:endParaRPr sz="2700"/>
          </a:p>
          <a:p>
            <a:pPr marL="822960" lvl="1" indent="-292100" algn="l" rtl="0">
              <a:lnSpc>
                <a:spcPct val="115000"/>
              </a:lnSpc>
              <a:spcBef>
                <a:spcPts val="0"/>
              </a:spcBef>
              <a:spcAft>
                <a:spcPts val="0"/>
              </a:spcAft>
              <a:buSzPts val="1810"/>
              <a:buChar char="›"/>
            </a:pPr>
            <a:r>
              <a:rPr lang="en-US" sz="1900" b="1"/>
              <a:t>HPC 5752 :</a:t>
            </a:r>
            <a:r>
              <a:rPr lang="en-US" sz="1900"/>
              <a:t> Legal and Ethical Issues in Clinical Mental Health Counseling</a:t>
            </a:r>
            <a:endParaRPr sz="2700"/>
          </a:p>
          <a:p>
            <a:pPr marL="448056" lvl="0" indent="-371347" algn="l" rtl="0">
              <a:lnSpc>
                <a:spcPct val="115000"/>
              </a:lnSpc>
              <a:spcBef>
                <a:spcPts val="0"/>
              </a:spcBef>
              <a:spcAft>
                <a:spcPts val="0"/>
              </a:spcAft>
              <a:buSzPts val="2040"/>
              <a:buChar char="⦿"/>
            </a:pPr>
            <a:r>
              <a:rPr lang="en-US" sz="2600"/>
              <a:t>Human Growth and Development Theories</a:t>
            </a:r>
            <a:endParaRPr sz="2800"/>
          </a:p>
          <a:p>
            <a:pPr marL="822960" lvl="1" indent="-292100" algn="l" rtl="0">
              <a:lnSpc>
                <a:spcPct val="115000"/>
              </a:lnSpc>
              <a:spcBef>
                <a:spcPts val="0"/>
              </a:spcBef>
              <a:spcAft>
                <a:spcPts val="0"/>
              </a:spcAft>
              <a:buSzPts val="1810"/>
              <a:buChar char="›"/>
            </a:pPr>
            <a:r>
              <a:rPr lang="en-US" sz="1900" b="1"/>
              <a:t>HPC 5272: </a:t>
            </a:r>
            <a:r>
              <a:rPr lang="en-US" sz="1900"/>
              <a:t> Individual and Family Development</a:t>
            </a:r>
            <a:endParaRPr sz="2700"/>
          </a:p>
        </p:txBody>
      </p:sp>
      <p:sp>
        <p:nvSpPr>
          <p:cNvPr id="259" name="Google Shape;259;p17"/>
          <p:cNvSpPr txBox="1">
            <a:spLocks noGrp="1"/>
          </p:cNvSpPr>
          <p:nvPr>
            <p:ph type="ftr" idx="11"/>
          </p:nvPr>
        </p:nvSpPr>
        <p:spPr>
          <a:xfrm>
            <a:off x="4" y="6557100"/>
            <a:ext cx="1473300" cy="300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Rosen, October 2020</a:t>
            </a:r>
            <a:endParaRPr/>
          </a:p>
        </p:txBody>
      </p:sp>
      <p:sp>
        <p:nvSpPr>
          <p:cNvPr id="260" name="Google Shape;260;p17"/>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19</a:t>
            </a:fld>
            <a:endParaRP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457200" y="267494"/>
            <a:ext cx="8229600" cy="1399032"/>
          </a:xfrm>
          <a:prstGeom prst="rect">
            <a:avLst/>
          </a:prstGeom>
          <a:noFill/>
          <a:ln>
            <a:noFill/>
          </a:ln>
        </p:spPr>
        <p:txBody>
          <a:bodyPr spcFirstLastPara="1" wrap="square" lIns="91425" tIns="45700" rIns="91425" bIns="45700" anchor="ctr" anchorCtr="0">
            <a:normAutofit/>
          </a:bodyPr>
          <a:lstStyle/>
          <a:p>
            <a:pPr marL="484632" lvl="0" indent="0" algn="ctr" rtl="0">
              <a:spcBef>
                <a:spcPts val="0"/>
              </a:spcBef>
              <a:spcAft>
                <a:spcPts val="0"/>
              </a:spcAft>
              <a:buClr>
                <a:srgbClr val="FFB353"/>
              </a:buClr>
              <a:buSzPts val="3600"/>
              <a:buFont typeface="Century Gothic"/>
              <a:buNone/>
            </a:pPr>
            <a:r>
              <a:rPr lang="en-US" sz="3600"/>
              <a:t>Goals for LCMHCA Application  Presentation</a:t>
            </a:r>
            <a:endParaRPr/>
          </a:p>
        </p:txBody>
      </p:sp>
      <p:sp>
        <p:nvSpPr>
          <p:cNvPr id="107" name="Google Shape;107;p2"/>
          <p:cNvSpPr txBox="1">
            <a:spLocks noGrp="1"/>
          </p:cNvSpPr>
          <p:nvPr>
            <p:ph type="body" idx="1"/>
          </p:nvPr>
        </p:nvSpPr>
        <p:spPr>
          <a:xfrm>
            <a:off x="457200" y="1666526"/>
            <a:ext cx="8229600" cy="4788282"/>
          </a:xfrm>
          <a:prstGeom prst="rect">
            <a:avLst/>
          </a:prstGeom>
          <a:noFill/>
          <a:ln>
            <a:noFill/>
          </a:ln>
        </p:spPr>
        <p:txBody>
          <a:bodyPr spcFirstLastPara="1" wrap="square" lIns="91425" tIns="45700" rIns="91425" bIns="45700" anchor="t" anchorCtr="0">
            <a:normAutofit/>
          </a:bodyPr>
          <a:lstStyle/>
          <a:p>
            <a:pPr marL="448056" lvl="0" indent="-422147" algn="l" rtl="0">
              <a:spcBef>
                <a:spcPts val="0"/>
              </a:spcBef>
              <a:spcAft>
                <a:spcPts val="0"/>
              </a:spcAft>
              <a:buSzPts val="3000"/>
              <a:buChar char="⦿"/>
            </a:pPr>
            <a:r>
              <a:rPr lang="en-US" dirty="0"/>
              <a:t>To review different levels of licensure</a:t>
            </a:r>
            <a:endParaRPr dirty="0"/>
          </a:p>
          <a:p>
            <a:pPr marL="448056" lvl="0" indent="-422147" algn="l" rtl="0">
              <a:spcBef>
                <a:spcPts val="600"/>
              </a:spcBef>
              <a:spcAft>
                <a:spcPts val="0"/>
              </a:spcAft>
              <a:buSzPts val="3000"/>
              <a:buChar char="⦿"/>
            </a:pPr>
            <a:r>
              <a:rPr lang="en-US" dirty="0"/>
              <a:t>To review LCMHCA application process</a:t>
            </a:r>
            <a:endParaRPr dirty="0"/>
          </a:p>
          <a:p>
            <a:pPr marL="448056" lvl="0" indent="-422147" algn="l" rtl="0">
              <a:spcBef>
                <a:spcPts val="600"/>
              </a:spcBef>
              <a:spcAft>
                <a:spcPts val="0"/>
              </a:spcAft>
              <a:buSzPts val="3000"/>
              <a:buChar char="⦿"/>
            </a:pPr>
            <a:r>
              <a:rPr lang="en-US" dirty="0" smtClean="0"/>
              <a:t>To </a:t>
            </a:r>
            <a:r>
              <a:rPr lang="en-US" dirty="0"/>
              <a:t>review Candidate for Licensure Pending (CFL-P) status</a:t>
            </a:r>
            <a:endParaRPr dirty="0"/>
          </a:p>
          <a:p>
            <a:pPr marL="448056" lvl="0" indent="-432308" algn="l" rtl="0">
              <a:spcBef>
                <a:spcPts val="560"/>
              </a:spcBef>
              <a:spcAft>
                <a:spcPts val="0"/>
              </a:spcAft>
              <a:buSzPts val="3000"/>
              <a:buChar char="⦿"/>
            </a:pPr>
            <a:r>
              <a:rPr lang="en-US" dirty="0"/>
              <a:t>To review the transition process from LCMHCA to LCMHC status</a:t>
            </a:r>
            <a:endParaRPr dirty="0"/>
          </a:p>
          <a:p>
            <a:pPr marL="448056" lvl="0" indent="-432308" algn="l" rtl="0">
              <a:spcBef>
                <a:spcPts val="560"/>
              </a:spcBef>
              <a:spcAft>
                <a:spcPts val="0"/>
              </a:spcAft>
              <a:buSzPts val="3000"/>
              <a:buChar char="⦿"/>
            </a:pPr>
            <a:r>
              <a:rPr lang="en-US" dirty="0"/>
              <a:t>To review definition of direct hours</a:t>
            </a:r>
            <a:endParaRPr dirty="0"/>
          </a:p>
          <a:p>
            <a:pPr marL="448056" lvl="0" indent="-432308" algn="l" rtl="0">
              <a:spcBef>
                <a:spcPts val="560"/>
              </a:spcBef>
              <a:spcAft>
                <a:spcPts val="0"/>
              </a:spcAft>
              <a:buSzPts val="3000"/>
              <a:buChar char="⦿"/>
            </a:pPr>
            <a:r>
              <a:rPr lang="en-US" dirty="0"/>
              <a:t>To review the licensure renewal process</a:t>
            </a:r>
            <a:endParaRPr dirty="0"/>
          </a:p>
        </p:txBody>
      </p:sp>
      <p:sp>
        <p:nvSpPr>
          <p:cNvPr id="108" name="Google Shape;108;p2"/>
          <p:cNvSpPr txBox="1">
            <a:spLocks noGrp="1"/>
          </p:cNvSpPr>
          <p:nvPr>
            <p:ph type="ftr" idx="11"/>
          </p:nvPr>
        </p:nvSpPr>
        <p:spPr>
          <a:xfrm>
            <a:off x="-1" y="6380450"/>
            <a:ext cx="1638000" cy="300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Rosen, October 2020</a:t>
            </a:r>
            <a:endParaRPr/>
          </a:p>
        </p:txBody>
      </p:sp>
      <p:sp>
        <p:nvSpPr>
          <p:cNvPr id="109" name="Google Shape;109;p2"/>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2</a:t>
            </a:fld>
            <a:endParaRP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65"/>
        <p:cNvGrpSpPr/>
        <p:nvPr/>
      </p:nvGrpSpPr>
      <p:grpSpPr>
        <a:xfrm>
          <a:off x="0" y="0"/>
          <a:ext cx="0" cy="0"/>
          <a:chOff x="0" y="0"/>
          <a:chExt cx="0" cy="0"/>
        </a:xfrm>
      </p:grpSpPr>
      <p:sp>
        <p:nvSpPr>
          <p:cNvPr id="266" name="Google Shape;266;p18"/>
          <p:cNvSpPr txBox="1">
            <a:spLocks noGrp="1"/>
          </p:cNvSpPr>
          <p:nvPr>
            <p:ph type="title"/>
          </p:nvPr>
        </p:nvSpPr>
        <p:spPr>
          <a:xfrm>
            <a:off x="0" y="76200"/>
            <a:ext cx="9067800" cy="1143000"/>
          </a:xfrm>
          <a:prstGeom prst="rect">
            <a:avLst/>
          </a:prstGeom>
          <a:noFill/>
          <a:ln>
            <a:noFill/>
          </a:ln>
        </p:spPr>
        <p:txBody>
          <a:bodyPr spcFirstLastPara="1" wrap="square" lIns="91425" tIns="45700" rIns="91425" bIns="45700" anchor="ctr" anchorCtr="0">
            <a:normAutofit/>
          </a:bodyPr>
          <a:lstStyle/>
          <a:p>
            <a:pPr marL="484632" lvl="0" indent="0" algn="ctr" rtl="0">
              <a:spcBef>
                <a:spcPts val="0"/>
              </a:spcBef>
              <a:spcAft>
                <a:spcPts val="0"/>
              </a:spcAft>
              <a:buClr>
                <a:srgbClr val="FFB353"/>
              </a:buClr>
              <a:buSzPts val="3400"/>
              <a:buFont typeface="Century Gothic"/>
              <a:buNone/>
            </a:pPr>
            <a:r>
              <a:rPr lang="en-US" sz="3400"/>
              <a:t>Section: Required Courses (cont.)</a:t>
            </a:r>
            <a:endParaRPr sz="3400"/>
          </a:p>
          <a:p>
            <a:pPr marL="484632" lvl="0" indent="0" algn="ctr" rtl="0">
              <a:spcBef>
                <a:spcPts val="0"/>
              </a:spcBef>
              <a:spcAft>
                <a:spcPts val="0"/>
              </a:spcAft>
              <a:buClr>
                <a:srgbClr val="FFB353"/>
              </a:buClr>
              <a:buSzPts val="3600"/>
              <a:buFont typeface="Century Gothic"/>
              <a:buNone/>
            </a:pPr>
            <a:r>
              <a:rPr lang="en-US" sz="1380">
                <a:solidFill>
                  <a:srgbClr val="FF0000"/>
                </a:solidFill>
              </a:rPr>
              <a:t>**see pages 14-18 on handouts for overview example**</a:t>
            </a:r>
            <a:endParaRPr sz="3400"/>
          </a:p>
        </p:txBody>
      </p:sp>
      <p:sp>
        <p:nvSpPr>
          <p:cNvPr id="267" name="Google Shape;267;p18"/>
          <p:cNvSpPr txBox="1">
            <a:spLocks noGrp="1"/>
          </p:cNvSpPr>
          <p:nvPr>
            <p:ph type="body" idx="1"/>
          </p:nvPr>
        </p:nvSpPr>
        <p:spPr>
          <a:xfrm>
            <a:off x="190500" y="1219200"/>
            <a:ext cx="8763000" cy="5235600"/>
          </a:xfrm>
          <a:prstGeom prst="rect">
            <a:avLst/>
          </a:prstGeom>
          <a:noFill/>
          <a:ln>
            <a:noFill/>
          </a:ln>
        </p:spPr>
        <p:txBody>
          <a:bodyPr spcFirstLastPara="1" wrap="square" lIns="91425" tIns="45700" rIns="91425" bIns="45700" anchor="t" anchorCtr="0">
            <a:normAutofit/>
          </a:bodyPr>
          <a:lstStyle/>
          <a:p>
            <a:pPr marL="448056" lvl="0" indent="-377697" algn="l" rtl="0">
              <a:spcBef>
                <a:spcPts val="0"/>
              </a:spcBef>
              <a:spcAft>
                <a:spcPts val="0"/>
              </a:spcAft>
              <a:buSzPts val="2140"/>
              <a:buChar char="⦿"/>
            </a:pPr>
            <a:r>
              <a:rPr lang="en-US" sz="2700"/>
              <a:t>Social and Cultural Foundations in Counseling</a:t>
            </a:r>
            <a:endParaRPr sz="2900"/>
          </a:p>
          <a:p>
            <a:pPr marL="822960" lvl="1" indent="-285750" algn="l" rtl="0">
              <a:spcBef>
                <a:spcPts val="480"/>
              </a:spcBef>
              <a:spcAft>
                <a:spcPts val="0"/>
              </a:spcAft>
              <a:buSzPts val="1710"/>
              <a:buChar char="›"/>
            </a:pPr>
            <a:r>
              <a:rPr lang="en-US" sz="1900" b="1"/>
              <a:t>HPC 5110:  </a:t>
            </a:r>
            <a:r>
              <a:rPr lang="en-US" sz="1900"/>
              <a:t>Multicultural Counseling</a:t>
            </a:r>
            <a:r>
              <a:rPr lang="en-US" sz="2500"/>
              <a:t> </a:t>
            </a:r>
            <a:endParaRPr sz="2700"/>
          </a:p>
          <a:p>
            <a:pPr marL="448056" lvl="0" indent="-377697" algn="l" rtl="0">
              <a:spcBef>
                <a:spcPts val="560"/>
              </a:spcBef>
              <a:spcAft>
                <a:spcPts val="0"/>
              </a:spcAft>
              <a:buSzPts val="2140"/>
              <a:buChar char="⦿"/>
            </a:pPr>
            <a:r>
              <a:rPr lang="en-US" sz="2700"/>
              <a:t>Group Counseling Theories and Processes</a:t>
            </a:r>
            <a:endParaRPr sz="2900"/>
          </a:p>
          <a:p>
            <a:pPr marL="822960" lvl="1" indent="-292100" algn="l" rtl="0">
              <a:spcBef>
                <a:spcPts val="360"/>
              </a:spcBef>
              <a:spcAft>
                <a:spcPts val="0"/>
              </a:spcAft>
              <a:buSzPts val="1810"/>
              <a:buChar char="›"/>
            </a:pPr>
            <a:r>
              <a:rPr lang="en-US" sz="1900" b="1"/>
              <a:t>HPC 5790:</a:t>
            </a:r>
            <a:r>
              <a:rPr lang="en-US" sz="1900"/>
              <a:t> Groups Methods and Processes</a:t>
            </a:r>
            <a:endParaRPr sz="2700"/>
          </a:p>
          <a:p>
            <a:pPr marL="448056" lvl="0" indent="-377697" algn="l" rtl="0">
              <a:spcBef>
                <a:spcPts val="560"/>
              </a:spcBef>
              <a:spcAft>
                <a:spcPts val="0"/>
              </a:spcAft>
              <a:buSzPts val="2140"/>
              <a:buChar char="⦿"/>
            </a:pPr>
            <a:r>
              <a:rPr lang="en-US" sz="2700"/>
              <a:t>Career Counseling and Lifestyle Development</a:t>
            </a:r>
            <a:endParaRPr sz="2900"/>
          </a:p>
          <a:p>
            <a:pPr marL="822960" lvl="1" indent="-292100" algn="l" rtl="0">
              <a:spcBef>
                <a:spcPts val="360"/>
              </a:spcBef>
              <a:spcAft>
                <a:spcPts val="0"/>
              </a:spcAft>
              <a:buSzPts val="1810"/>
              <a:buChar char="›"/>
            </a:pPr>
            <a:r>
              <a:rPr lang="en-US" sz="1900" b="1"/>
              <a:t>HPC 5210 :</a:t>
            </a:r>
            <a:r>
              <a:rPr lang="en-US" sz="1900"/>
              <a:t> Life and Career Planning</a:t>
            </a:r>
            <a:endParaRPr sz="2700"/>
          </a:p>
          <a:p>
            <a:pPr marL="448056" lvl="0" indent="-377697" algn="l" rtl="0">
              <a:spcBef>
                <a:spcPts val="560"/>
              </a:spcBef>
              <a:spcAft>
                <a:spcPts val="0"/>
              </a:spcAft>
              <a:buSzPts val="2140"/>
              <a:buChar char="⦿"/>
            </a:pPr>
            <a:r>
              <a:rPr lang="en-US" sz="2700"/>
              <a:t>Assessment in Counseling</a:t>
            </a:r>
            <a:endParaRPr sz="2900"/>
          </a:p>
          <a:p>
            <a:pPr marL="822960" lvl="1" indent="-292100" algn="l" rtl="0">
              <a:spcBef>
                <a:spcPts val="360"/>
              </a:spcBef>
              <a:spcAft>
                <a:spcPts val="0"/>
              </a:spcAft>
              <a:buSzPts val="1810"/>
              <a:buChar char="›"/>
            </a:pPr>
            <a:r>
              <a:rPr lang="en-US" sz="1900" b="1"/>
              <a:t>HPC 5140 :</a:t>
            </a:r>
            <a:r>
              <a:rPr lang="en-US" sz="1900"/>
              <a:t> Psychological and Educational Testing</a:t>
            </a:r>
            <a:endParaRPr sz="2700"/>
          </a:p>
          <a:p>
            <a:pPr marL="822960" lvl="1" indent="-292100" algn="l" rtl="0">
              <a:spcBef>
                <a:spcPts val="360"/>
              </a:spcBef>
              <a:spcAft>
                <a:spcPts val="0"/>
              </a:spcAft>
              <a:buSzPts val="1810"/>
              <a:buChar char="›"/>
            </a:pPr>
            <a:r>
              <a:rPr lang="en-US" sz="1900" b="1"/>
              <a:t>HPC 6120:  </a:t>
            </a:r>
            <a:r>
              <a:rPr lang="en-US" sz="1900"/>
              <a:t>Developmental Assessment and Diagnosis in Clinical Mental Health Counseling</a:t>
            </a:r>
            <a:endParaRPr sz="2700"/>
          </a:p>
          <a:p>
            <a:pPr marL="448056" lvl="0" indent="-377697" algn="l" rtl="0">
              <a:spcBef>
                <a:spcPts val="560"/>
              </a:spcBef>
              <a:spcAft>
                <a:spcPts val="0"/>
              </a:spcAft>
              <a:buSzPts val="2140"/>
              <a:buChar char="⦿"/>
            </a:pPr>
            <a:r>
              <a:rPr lang="en-US" sz="2700"/>
              <a:t>Research and Program Evaluation</a:t>
            </a:r>
            <a:endParaRPr sz="2900"/>
          </a:p>
          <a:p>
            <a:pPr marL="822960" lvl="1" indent="-292100" algn="l" rtl="0">
              <a:spcBef>
                <a:spcPts val="360"/>
              </a:spcBef>
              <a:spcAft>
                <a:spcPts val="0"/>
              </a:spcAft>
              <a:buSzPts val="1810"/>
              <a:buChar char="›"/>
            </a:pPr>
            <a:r>
              <a:rPr lang="en-US" sz="1900" b="1"/>
              <a:t>RES 5000:  </a:t>
            </a:r>
            <a:r>
              <a:rPr lang="en-US" sz="1900"/>
              <a:t>Research Methods</a:t>
            </a:r>
            <a:endParaRPr sz="2700"/>
          </a:p>
          <a:p>
            <a:pPr marL="448056" lvl="0" indent="-241807" algn="l" rtl="0">
              <a:spcBef>
                <a:spcPts val="560"/>
              </a:spcBef>
              <a:spcAft>
                <a:spcPts val="0"/>
              </a:spcAft>
              <a:buSzPts val="2240"/>
              <a:buNone/>
            </a:pPr>
            <a:endParaRPr sz="2800"/>
          </a:p>
        </p:txBody>
      </p:sp>
      <p:sp>
        <p:nvSpPr>
          <p:cNvPr id="268" name="Google Shape;268;p18"/>
          <p:cNvSpPr txBox="1">
            <a:spLocks noGrp="1"/>
          </p:cNvSpPr>
          <p:nvPr>
            <p:ph type="ftr" idx="11"/>
          </p:nvPr>
        </p:nvSpPr>
        <p:spPr>
          <a:xfrm>
            <a:off x="4" y="6557100"/>
            <a:ext cx="1526700" cy="300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Rosen, October 2020</a:t>
            </a:r>
            <a:endParaRPr/>
          </a:p>
        </p:txBody>
      </p:sp>
      <p:sp>
        <p:nvSpPr>
          <p:cNvPr id="269" name="Google Shape;269;p18"/>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20</a:t>
            </a:fld>
            <a:endParaRPr/>
          </a:p>
        </p:txBody>
      </p:sp>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74"/>
        <p:cNvGrpSpPr/>
        <p:nvPr/>
      </p:nvGrpSpPr>
      <p:grpSpPr>
        <a:xfrm>
          <a:off x="0" y="0"/>
          <a:ext cx="0" cy="0"/>
          <a:chOff x="0" y="0"/>
          <a:chExt cx="0" cy="0"/>
        </a:xfrm>
      </p:grpSpPr>
      <p:sp>
        <p:nvSpPr>
          <p:cNvPr id="275" name="Google Shape;275;p19"/>
          <p:cNvSpPr txBox="1">
            <a:spLocks noGrp="1"/>
          </p:cNvSpPr>
          <p:nvPr>
            <p:ph type="title"/>
          </p:nvPr>
        </p:nvSpPr>
        <p:spPr>
          <a:xfrm>
            <a:off x="735300" y="49125"/>
            <a:ext cx="7673400" cy="1104000"/>
          </a:xfrm>
          <a:prstGeom prst="rect">
            <a:avLst/>
          </a:prstGeom>
          <a:noFill/>
          <a:ln>
            <a:noFill/>
          </a:ln>
        </p:spPr>
        <p:txBody>
          <a:bodyPr spcFirstLastPara="1" wrap="square" lIns="91425" tIns="45700" rIns="91425" bIns="45700" anchor="ctr" anchorCtr="0">
            <a:normAutofit/>
          </a:bodyPr>
          <a:lstStyle/>
          <a:p>
            <a:pPr marL="484632" lvl="0" indent="0" algn="l" rtl="0">
              <a:spcBef>
                <a:spcPts val="0"/>
              </a:spcBef>
              <a:spcAft>
                <a:spcPts val="0"/>
              </a:spcAft>
              <a:buClr>
                <a:srgbClr val="FFB353"/>
              </a:buClr>
              <a:buSzPts val="3600"/>
              <a:buFont typeface="Century Gothic"/>
              <a:buNone/>
            </a:pPr>
            <a:r>
              <a:rPr lang="en-US" sz="3600"/>
              <a:t>Section: Application Validation</a:t>
            </a:r>
            <a:endParaRPr sz="3600"/>
          </a:p>
          <a:p>
            <a:pPr marL="484632" lvl="0" indent="0" algn="ctr" rtl="0">
              <a:spcBef>
                <a:spcPts val="0"/>
              </a:spcBef>
              <a:spcAft>
                <a:spcPts val="0"/>
              </a:spcAft>
              <a:buClr>
                <a:srgbClr val="FFB353"/>
              </a:buClr>
              <a:buSzPts val="3600"/>
              <a:buFont typeface="Century Gothic"/>
              <a:buNone/>
            </a:pPr>
            <a:r>
              <a:rPr lang="en-US" sz="1380">
                <a:solidFill>
                  <a:srgbClr val="FF0000"/>
                </a:solidFill>
              </a:rPr>
              <a:t>**see page 25 on handout for overview example**</a:t>
            </a:r>
            <a:endParaRPr sz="3600"/>
          </a:p>
        </p:txBody>
      </p:sp>
      <p:sp>
        <p:nvSpPr>
          <p:cNvPr id="276" name="Google Shape;276;p19"/>
          <p:cNvSpPr txBox="1">
            <a:spLocks noGrp="1"/>
          </p:cNvSpPr>
          <p:nvPr>
            <p:ph type="body" idx="1"/>
          </p:nvPr>
        </p:nvSpPr>
        <p:spPr>
          <a:xfrm>
            <a:off x="190500" y="1275450"/>
            <a:ext cx="8839200" cy="5083200"/>
          </a:xfrm>
          <a:prstGeom prst="rect">
            <a:avLst/>
          </a:prstGeom>
          <a:noFill/>
          <a:ln>
            <a:noFill/>
          </a:ln>
        </p:spPr>
        <p:txBody>
          <a:bodyPr spcFirstLastPara="1" wrap="square" lIns="91425" tIns="45700" rIns="91425" bIns="45700" anchor="t" anchorCtr="0">
            <a:normAutofit/>
          </a:bodyPr>
          <a:lstStyle/>
          <a:p>
            <a:pPr marL="448056" lvl="0" indent="-384047" algn="l" rtl="0">
              <a:spcBef>
                <a:spcPts val="0"/>
              </a:spcBef>
              <a:spcAft>
                <a:spcPts val="0"/>
              </a:spcAft>
              <a:buSzPts val="2400"/>
              <a:buChar char="⦿"/>
            </a:pPr>
            <a:r>
              <a:rPr lang="en-US" sz="2800"/>
              <a:t>Sign Notary Affidavit</a:t>
            </a:r>
            <a:r>
              <a:rPr lang="en-US"/>
              <a:t> </a:t>
            </a:r>
            <a:endParaRPr/>
          </a:p>
          <a:p>
            <a:pPr marL="822960" lvl="1" indent="-285750" algn="l" rtl="0">
              <a:spcBef>
                <a:spcPts val="520"/>
              </a:spcBef>
              <a:spcAft>
                <a:spcPts val="0"/>
              </a:spcAft>
              <a:buSzPts val="2470"/>
              <a:buChar char="›"/>
            </a:pPr>
            <a:r>
              <a:rPr lang="en-US"/>
              <a:t>Application must be signed and dated in the presence of a notary. </a:t>
            </a:r>
            <a:endParaRPr/>
          </a:p>
          <a:p>
            <a:pPr marL="1106424" lvl="2" indent="-271144" algn="l" rtl="0">
              <a:spcBef>
                <a:spcPts val="520"/>
              </a:spcBef>
              <a:spcAft>
                <a:spcPts val="0"/>
              </a:spcAft>
              <a:buSzPts val="2470"/>
              <a:buChar char="●"/>
            </a:pPr>
            <a:r>
              <a:rPr lang="en-US" b="1" u="sng"/>
              <a:t>DO NOT SIGN THE UNTIL YOU ARE IN THE PRESENCE OF A NOTARY</a:t>
            </a:r>
            <a:endParaRPr b="1"/>
          </a:p>
          <a:p>
            <a:pPr marL="822960" lvl="1" indent="-285750" algn="l" rtl="0">
              <a:spcBef>
                <a:spcPts val="520"/>
              </a:spcBef>
              <a:spcAft>
                <a:spcPts val="0"/>
              </a:spcAft>
              <a:buSzPts val="2470"/>
              <a:buChar char="›"/>
            </a:pPr>
            <a:r>
              <a:rPr lang="en-US"/>
              <a:t>This form is found on the website and uploaded to your application once it is completed </a:t>
            </a:r>
            <a:endParaRPr/>
          </a:p>
          <a:p>
            <a:pPr marL="448056" lvl="0" indent="-436753" algn="l" rtl="0">
              <a:spcBef>
                <a:spcPts val="520"/>
              </a:spcBef>
              <a:spcAft>
                <a:spcPts val="0"/>
              </a:spcAft>
              <a:buSzPts val="2270"/>
              <a:buChar char="⦿"/>
            </a:pPr>
            <a:r>
              <a:rPr lang="en-US" sz="2800"/>
              <a:t>Locations to access a notary:</a:t>
            </a:r>
            <a:endParaRPr sz="2800"/>
          </a:p>
          <a:p>
            <a:pPr marL="822960" lvl="1" indent="-321310" algn="l" rtl="0">
              <a:spcBef>
                <a:spcPts val="520"/>
              </a:spcBef>
              <a:spcAft>
                <a:spcPts val="0"/>
              </a:spcAft>
              <a:buSzPts val="2270"/>
              <a:buChar char="›"/>
            </a:pPr>
            <a:r>
              <a:rPr lang="en-US" sz="2500"/>
              <a:t>Bank</a:t>
            </a:r>
            <a:endParaRPr sz="2500"/>
          </a:p>
          <a:p>
            <a:pPr marL="822960" lvl="1" indent="-321310" algn="l" rtl="0">
              <a:spcBef>
                <a:spcPts val="520"/>
              </a:spcBef>
              <a:spcAft>
                <a:spcPts val="0"/>
              </a:spcAft>
              <a:buSzPts val="2270"/>
              <a:buChar char="›"/>
            </a:pPr>
            <a:r>
              <a:rPr lang="en-US" sz="2500"/>
              <a:t>Credit union</a:t>
            </a:r>
            <a:endParaRPr sz="2500"/>
          </a:p>
          <a:p>
            <a:pPr marL="822960" lvl="1" indent="-321310" algn="l" rtl="0">
              <a:spcBef>
                <a:spcPts val="520"/>
              </a:spcBef>
              <a:spcAft>
                <a:spcPts val="0"/>
              </a:spcAft>
              <a:buSzPts val="2270"/>
              <a:buChar char="›"/>
            </a:pPr>
            <a:r>
              <a:rPr lang="en-US" sz="2500"/>
              <a:t>Lawyers</a:t>
            </a:r>
            <a:r>
              <a:rPr lang="en-US" sz="2100"/>
              <a:t> </a:t>
            </a:r>
            <a:endParaRPr sz="2100"/>
          </a:p>
          <a:p>
            <a:pPr marL="537210" lvl="1" indent="0" algn="l" rtl="0">
              <a:spcBef>
                <a:spcPts val="520"/>
              </a:spcBef>
              <a:spcAft>
                <a:spcPts val="0"/>
              </a:spcAft>
              <a:buSzPts val="2470"/>
              <a:buNone/>
            </a:pPr>
            <a:endParaRPr/>
          </a:p>
          <a:p>
            <a:pPr marL="448056" lvl="0" indent="-231647" algn="l" rtl="0">
              <a:spcBef>
                <a:spcPts val="600"/>
              </a:spcBef>
              <a:spcAft>
                <a:spcPts val="0"/>
              </a:spcAft>
              <a:buSzPts val="2400"/>
              <a:buNone/>
            </a:pPr>
            <a:endParaRPr/>
          </a:p>
        </p:txBody>
      </p:sp>
      <p:sp>
        <p:nvSpPr>
          <p:cNvPr id="277" name="Google Shape;277;p19"/>
          <p:cNvSpPr txBox="1">
            <a:spLocks noGrp="1"/>
          </p:cNvSpPr>
          <p:nvPr>
            <p:ph type="ftr" idx="11"/>
          </p:nvPr>
        </p:nvSpPr>
        <p:spPr>
          <a:xfrm>
            <a:off x="4" y="6557100"/>
            <a:ext cx="1516200" cy="300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Rosen, October 2019</a:t>
            </a:r>
            <a:endParaRPr/>
          </a:p>
        </p:txBody>
      </p:sp>
      <p:sp>
        <p:nvSpPr>
          <p:cNvPr id="278" name="Google Shape;278;p19"/>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21</a:t>
            </a:fld>
            <a:endParaRPr/>
          </a:p>
        </p:txBody>
      </p:sp>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283"/>
        <p:cNvGrpSpPr/>
        <p:nvPr/>
      </p:nvGrpSpPr>
      <p:grpSpPr>
        <a:xfrm>
          <a:off x="0" y="0"/>
          <a:ext cx="0" cy="0"/>
          <a:chOff x="0" y="0"/>
          <a:chExt cx="0" cy="0"/>
        </a:xfrm>
      </p:grpSpPr>
      <p:sp>
        <p:nvSpPr>
          <p:cNvPr id="284" name="Google Shape;284;p20"/>
          <p:cNvSpPr txBox="1">
            <a:spLocks noGrp="1"/>
          </p:cNvSpPr>
          <p:nvPr>
            <p:ph type="title"/>
          </p:nvPr>
        </p:nvSpPr>
        <p:spPr>
          <a:xfrm>
            <a:off x="-651550" y="-46675"/>
            <a:ext cx="9963000" cy="1398900"/>
          </a:xfrm>
          <a:prstGeom prst="rect">
            <a:avLst/>
          </a:prstGeom>
          <a:noFill/>
          <a:ln>
            <a:noFill/>
          </a:ln>
        </p:spPr>
        <p:txBody>
          <a:bodyPr spcFirstLastPara="1" wrap="square" lIns="91425" tIns="45700" rIns="91425" bIns="45700" anchor="ctr" anchorCtr="0">
            <a:noAutofit/>
          </a:bodyPr>
          <a:lstStyle/>
          <a:p>
            <a:pPr marL="484632" lvl="0" indent="0" algn="ctr" rtl="0">
              <a:spcBef>
                <a:spcPts val="0"/>
              </a:spcBef>
              <a:spcAft>
                <a:spcPts val="0"/>
              </a:spcAft>
              <a:buClr>
                <a:srgbClr val="FFB353"/>
              </a:buClr>
              <a:buSzPts val="2600"/>
              <a:buFont typeface="Century Gothic"/>
              <a:buNone/>
            </a:pPr>
            <a:r>
              <a:rPr lang="en-US" sz="2800"/>
              <a:t>Section: Criminal Background Information &amp;</a:t>
            </a:r>
            <a:br>
              <a:rPr lang="en-US" sz="2800"/>
            </a:br>
            <a:r>
              <a:rPr lang="en-US" sz="2800"/>
              <a:t>Authority for Release of Criminal Background Check</a:t>
            </a:r>
            <a:endParaRPr sz="2800"/>
          </a:p>
          <a:p>
            <a:pPr marL="484632" lvl="0" indent="0" algn="ctr" rtl="0">
              <a:spcBef>
                <a:spcPts val="0"/>
              </a:spcBef>
              <a:spcAft>
                <a:spcPts val="0"/>
              </a:spcAft>
              <a:buClr>
                <a:srgbClr val="FFB353"/>
              </a:buClr>
              <a:buSzPts val="3600"/>
              <a:buFont typeface="Century Gothic"/>
              <a:buNone/>
            </a:pPr>
            <a:r>
              <a:rPr lang="en-US" sz="1380">
                <a:solidFill>
                  <a:srgbClr val="FF0000"/>
                </a:solidFill>
              </a:rPr>
              <a:t>**see page 7 on handout for overview example**</a:t>
            </a:r>
            <a:endParaRPr sz="2800"/>
          </a:p>
        </p:txBody>
      </p:sp>
      <p:sp>
        <p:nvSpPr>
          <p:cNvPr id="285" name="Google Shape;285;p20"/>
          <p:cNvSpPr txBox="1">
            <a:spLocks noGrp="1"/>
          </p:cNvSpPr>
          <p:nvPr>
            <p:ph type="body" idx="1"/>
          </p:nvPr>
        </p:nvSpPr>
        <p:spPr>
          <a:xfrm>
            <a:off x="237850" y="1452750"/>
            <a:ext cx="8763000" cy="4940100"/>
          </a:xfrm>
          <a:prstGeom prst="rect">
            <a:avLst/>
          </a:prstGeom>
          <a:noFill/>
          <a:ln>
            <a:noFill/>
          </a:ln>
        </p:spPr>
        <p:txBody>
          <a:bodyPr spcFirstLastPara="1" wrap="square" lIns="91425" tIns="45700" rIns="91425" bIns="45700" anchor="t" anchorCtr="0">
            <a:normAutofit/>
          </a:bodyPr>
          <a:lstStyle/>
          <a:p>
            <a:pPr marL="448056" lvl="0" indent="-384047" algn="l" rtl="0">
              <a:lnSpc>
                <a:spcPct val="90000"/>
              </a:lnSpc>
              <a:spcBef>
                <a:spcPts val="0"/>
              </a:spcBef>
              <a:spcAft>
                <a:spcPts val="0"/>
              </a:spcAft>
              <a:buSzPts val="1998"/>
              <a:buChar char="⦿"/>
            </a:pPr>
            <a:r>
              <a:rPr lang="en-US" sz="2497"/>
              <a:t>Can take up to </a:t>
            </a:r>
            <a:r>
              <a:rPr lang="en-US" sz="2497" b="1"/>
              <a:t>4 to 6 weeks</a:t>
            </a:r>
            <a:endParaRPr b="1"/>
          </a:p>
          <a:p>
            <a:pPr marL="448056" lvl="0" indent="-384047" algn="l" rtl="0">
              <a:lnSpc>
                <a:spcPct val="90000"/>
              </a:lnSpc>
              <a:spcBef>
                <a:spcPts val="499"/>
              </a:spcBef>
              <a:spcAft>
                <a:spcPts val="0"/>
              </a:spcAft>
              <a:buSzPts val="1998"/>
              <a:buChar char="⦿"/>
            </a:pPr>
            <a:r>
              <a:rPr lang="en-US" sz="2497">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Read the instructions provided in the application</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endParaRPr>
          </a:p>
          <a:p>
            <a:pPr marL="822960" lvl="1" indent="-285750" algn="l" rtl="0">
              <a:lnSpc>
                <a:spcPct val="90000"/>
              </a:lnSpc>
              <a:spcBef>
                <a:spcPts val="425"/>
              </a:spcBef>
              <a:spcAft>
                <a:spcPts val="0"/>
              </a:spcAft>
              <a:buSzPts val="2021"/>
              <a:buChar char="›"/>
            </a:pPr>
            <a:r>
              <a:rPr lang="en-US" sz="2127"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They use LiveScan</a:t>
            </a:r>
            <a:endParaRPr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endParaRPr>
          </a:p>
          <a:p>
            <a:pPr marL="1106424" lvl="2" indent="-228600" algn="l" rtl="0">
              <a:lnSpc>
                <a:spcPct val="90000"/>
              </a:lnSpc>
              <a:spcBef>
                <a:spcPts val="388"/>
              </a:spcBef>
              <a:spcAft>
                <a:spcPts val="0"/>
              </a:spcAft>
              <a:buSzPts val="1942"/>
              <a:buChar char="●"/>
            </a:pPr>
            <a:r>
              <a:rPr lang="en-US" sz="1942"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Watch your email for the instructions on how to complete this</a:t>
            </a:r>
            <a:endParaRPr sz="1942"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endParaRPr>
          </a:p>
          <a:p>
            <a:pPr marL="1106424" lvl="2" indent="-228600" algn="l" rtl="0">
              <a:lnSpc>
                <a:spcPct val="90000"/>
              </a:lnSpc>
              <a:spcBef>
                <a:spcPts val="388"/>
              </a:spcBef>
              <a:spcAft>
                <a:spcPts val="0"/>
              </a:spcAft>
              <a:buSzPts val="1942"/>
              <a:buChar char="●"/>
            </a:pPr>
            <a:r>
              <a:rPr lang="en-US" sz="1942">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set up an appointment with the sheriff’s office after you read the emailed instructs. </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endParaRPr>
          </a:p>
          <a:p>
            <a:pPr marL="448056" lvl="0" indent="-384047" algn="l" rtl="0">
              <a:lnSpc>
                <a:spcPct val="90000"/>
              </a:lnSpc>
              <a:spcBef>
                <a:spcPts val="499"/>
              </a:spcBef>
              <a:spcAft>
                <a:spcPts val="0"/>
              </a:spcAft>
              <a:buSzPts val="1998"/>
              <a:buChar char="⦿"/>
            </a:pPr>
            <a:r>
              <a:rPr lang="en-US" sz="2497">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Remember to complete the permission form for a  background check, </a:t>
            </a:r>
            <a:r>
              <a:rPr lang="en-US" sz="2497"/>
              <a:t>and follow the instructions</a:t>
            </a:r>
            <a:endParaRPr/>
          </a:p>
          <a:p>
            <a:pPr marL="448056" lvl="0" indent="-384047" algn="l" rtl="0">
              <a:lnSpc>
                <a:spcPct val="90000"/>
              </a:lnSpc>
              <a:spcBef>
                <a:spcPts val="499"/>
              </a:spcBef>
              <a:spcAft>
                <a:spcPts val="0"/>
              </a:spcAft>
              <a:buSzPts val="1998"/>
              <a:buChar char="⦿"/>
            </a:pPr>
            <a:r>
              <a:rPr lang="en-US" sz="2497"/>
              <a:t>The cost for the background check is $38.00 to NCBLCMHC which is paid when the LCMHCA application is submitted. </a:t>
            </a:r>
            <a:endParaRPr/>
          </a:p>
          <a:p>
            <a:pPr marL="448056" lvl="0" indent="-384047" algn="l" rtl="0">
              <a:lnSpc>
                <a:spcPct val="90000"/>
              </a:lnSpc>
              <a:spcBef>
                <a:spcPts val="499"/>
              </a:spcBef>
              <a:spcAft>
                <a:spcPts val="0"/>
              </a:spcAft>
              <a:buSzPts val="1998"/>
              <a:buChar char="⦿"/>
            </a:pPr>
            <a:r>
              <a:rPr lang="en-US" sz="2497"/>
              <a:t>Complete and send in Authority for Release of Information (State and Federal Record Check)</a:t>
            </a:r>
            <a:endParaRPr/>
          </a:p>
        </p:txBody>
      </p:sp>
      <p:sp>
        <p:nvSpPr>
          <p:cNvPr id="286" name="Google Shape;286;p20"/>
          <p:cNvSpPr txBox="1">
            <a:spLocks noGrp="1"/>
          </p:cNvSpPr>
          <p:nvPr>
            <p:ph type="ftr" idx="11"/>
          </p:nvPr>
        </p:nvSpPr>
        <p:spPr>
          <a:xfrm>
            <a:off x="4" y="6557100"/>
            <a:ext cx="1601700" cy="300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Rosen, October 2020</a:t>
            </a:r>
            <a:endParaRPr/>
          </a:p>
        </p:txBody>
      </p:sp>
      <p:sp>
        <p:nvSpPr>
          <p:cNvPr id="287" name="Google Shape;287;p20"/>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22</a:t>
            </a:fld>
            <a:endParaRPr/>
          </a:p>
        </p:txBody>
      </p:sp>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92"/>
        <p:cNvGrpSpPr/>
        <p:nvPr/>
      </p:nvGrpSpPr>
      <p:grpSpPr>
        <a:xfrm>
          <a:off x="0" y="0"/>
          <a:ext cx="0" cy="0"/>
          <a:chOff x="0" y="0"/>
          <a:chExt cx="0" cy="0"/>
        </a:xfrm>
      </p:grpSpPr>
      <p:sp>
        <p:nvSpPr>
          <p:cNvPr id="293" name="Google Shape;293;p21"/>
          <p:cNvSpPr txBox="1">
            <a:spLocks noGrp="1"/>
          </p:cNvSpPr>
          <p:nvPr>
            <p:ph type="title"/>
          </p:nvPr>
        </p:nvSpPr>
        <p:spPr>
          <a:xfrm>
            <a:off x="266700" y="96599"/>
            <a:ext cx="8610600" cy="1242300"/>
          </a:xfrm>
          <a:prstGeom prst="rect">
            <a:avLst/>
          </a:prstGeom>
          <a:noFill/>
          <a:ln>
            <a:noFill/>
          </a:ln>
        </p:spPr>
        <p:txBody>
          <a:bodyPr spcFirstLastPara="1" wrap="square" lIns="91425" tIns="45700" rIns="91425" bIns="45700" anchor="ctr" anchorCtr="0">
            <a:normAutofit/>
          </a:bodyPr>
          <a:lstStyle/>
          <a:p>
            <a:pPr marL="484632" lvl="0" indent="0" algn="ctr" rtl="0">
              <a:spcBef>
                <a:spcPts val="0"/>
              </a:spcBef>
              <a:spcAft>
                <a:spcPts val="0"/>
              </a:spcAft>
              <a:buClr>
                <a:srgbClr val="FFB353"/>
              </a:buClr>
              <a:buSzPts val="3600"/>
              <a:buFont typeface="Century Gothic"/>
              <a:buNone/>
            </a:pPr>
            <a:r>
              <a:rPr lang="en-US" sz="3600"/>
              <a:t>Application Payment Form</a:t>
            </a:r>
            <a:endParaRPr/>
          </a:p>
        </p:txBody>
      </p:sp>
      <p:sp>
        <p:nvSpPr>
          <p:cNvPr id="294" name="Google Shape;294;p21"/>
          <p:cNvSpPr txBox="1">
            <a:spLocks noGrp="1"/>
          </p:cNvSpPr>
          <p:nvPr>
            <p:ph type="body" idx="1"/>
          </p:nvPr>
        </p:nvSpPr>
        <p:spPr>
          <a:xfrm>
            <a:off x="457200" y="1267274"/>
            <a:ext cx="8229600" cy="4868400"/>
          </a:xfrm>
          <a:prstGeom prst="rect">
            <a:avLst/>
          </a:prstGeom>
          <a:noFill/>
          <a:ln>
            <a:noFill/>
          </a:ln>
        </p:spPr>
        <p:txBody>
          <a:bodyPr spcFirstLastPara="1" wrap="square" lIns="91425" tIns="45700" rIns="91425" bIns="45700" anchor="t" anchorCtr="0">
            <a:normAutofit/>
          </a:bodyPr>
          <a:lstStyle/>
          <a:p>
            <a:pPr marL="448056" lvl="0" indent="-384047" algn="l" rtl="0">
              <a:spcBef>
                <a:spcPts val="0"/>
              </a:spcBef>
              <a:spcAft>
                <a:spcPts val="0"/>
              </a:spcAft>
              <a:buSzPts val="240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The LCMHCA application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is open for edits </a:t>
            </a:r>
            <a:r>
              <a:rPr lang="en-US"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until you hit submit</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 - after you hit submit </a:t>
            </a:r>
            <a:r>
              <a:rPr lang="en-US" u="sng">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no further edits can occur</a:t>
            </a:r>
            <a:r>
              <a:rPr lang="en-US" u="sng">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 </a:t>
            </a:r>
            <a:r>
              <a:rPr lang="en-US" u="sng"/>
              <a:t>and payment becomes available</a:t>
            </a:r>
            <a:endParaRPr u="sng"/>
          </a:p>
          <a:p>
            <a:pPr marL="822960" lvl="1" indent="-285750" algn="l" rtl="0">
              <a:spcBef>
                <a:spcPts val="0"/>
              </a:spcBef>
              <a:spcAft>
                <a:spcPts val="0"/>
              </a:spcAft>
              <a:buSzPts val="1710"/>
              <a:buChar char="›"/>
            </a:pPr>
            <a:r>
              <a:rPr lang="en-US"/>
              <a:t>And Forms are available and electronically sent</a:t>
            </a:r>
            <a:endParaRPr/>
          </a:p>
          <a:p>
            <a:pPr marL="448056" lvl="0" indent="-384047" algn="l" rtl="0">
              <a:spcBef>
                <a:spcPts val="600"/>
              </a:spcBef>
              <a:spcAft>
                <a:spcPts val="0"/>
              </a:spcAft>
              <a:buSzPts val="2400"/>
              <a:buChar char="⦿"/>
            </a:pPr>
            <a:r>
              <a:rPr lang="en-US"/>
              <a:t>You will need a credit card and pay one time fee of $238.00</a:t>
            </a:r>
            <a:endParaRPr/>
          </a:p>
          <a:p>
            <a:pPr marL="822960" lvl="1" indent="-329565" algn="l" rtl="0">
              <a:spcBef>
                <a:spcPts val="600"/>
              </a:spcBef>
              <a:spcAft>
                <a:spcPts val="0"/>
              </a:spcAft>
              <a:buSzPts val="2400"/>
              <a:buChar char="›"/>
            </a:pPr>
            <a:r>
              <a:rPr lang="en-US"/>
              <a:t>$238.00 = $200.00 applicant + $38.00 background check.</a:t>
            </a:r>
            <a:endParaRPr/>
          </a:p>
        </p:txBody>
      </p:sp>
      <p:sp>
        <p:nvSpPr>
          <p:cNvPr id="295" name="Google Shape;295;p21"/>
          <p:cNvSpPr txBox="1">
            <a:spLocks noGrp="1"/>
          </p:cNvSpPr>
          <p:nvPr>
            <p:ph type="ftr" idx="11"/>
          </p:nvPr>
        </p:nvSpPr>
        <p:spPr>
          <a:xfrm>
            <a:off x="4" y="6557100"/>
            <a:ext cx="1558800" cy="300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Rosen, October 2020</a:t>
            </a:r>
            <a:endParaRPr/>
          </a:p>
        </p:txBody>
      </p:sp>
      <p:sp>
        <p:nvSpPr>
          <p:cNvPr id="296" name="Google Shape;296;p21"/>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23</a:t>
            </a:fld>
            <a:endParaRPr/>
          </a:p>
        </p:txBody>
      </p:sp>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301"/>
        <p:cNvGrpSpPr/>
        <p:nvPr/>
      </p:nvGrpSpPr>
      <p:grpSpPr>
        <a:xfrm>
          <a:off x="0" y="0"/>
          <a:ext cx="0" cy="0"/>
          <a:chOff x="0" y="0"/>
          <a:chExt cx="0" cy="0"/>
        </a:xfrm>
      </p:grpSpPr>
      <p:sp>
        <p:nvSpPr>
          <p:cNvPr id="302" name="Google Shape;302;p23"/>
          <p:cNvSpPr txBox="1">
            <a:spLocks noGrp="1"/>
          </p:cNvSpPr>
          <p:nvPr>
            <p:ph type="title"/>
          </p:nvPr>
        </p:nvSpPr>
        <p:spPr>
          <a:xfrm>
            <a:off x="49850" y="56250"/>
            <a:ext cx="8983800" cy="990600"/>
          </a:xfrm>
          <a:prstGeom prst="rect">
            <a:avLst/>
          </a:prstGeom>
          <a:noFill/>
          <a:ln>
            <a:noFill/>
          </a:ln>
        </p:spPr>
        <p:txBody>
          <a:bodyPr spcFirstLastPara="1" wrap="square" lIns="91425" tIns="45700" rIns="91425" bIns="45700" anchor="ctr" anchorCtr="0">
            <a:normAutofit fontScale="90000"/>
          </a:bodyPr>
          <a:lstStyle/>
          <a:p>
            <a:pPr marL="484632" lvl="0" indent="0" algn="ctr" rtl="0">
              <a:spcBef>
                <a:spcPts val="0"/>
              </a:spcBef>
              <a:spcAft>
                <a:spcPts val="0"/>
              </a:spcAft>
              <a:buClr>
                <a:srgbClr val="FFB353"/>
              </a:buClr>
              <a:buSzPts val="3780"/>
              <a:buFont typeface="Century Gothic"/>
              <a:buNone/>
            </a:pPr>
            <a:r>
              <a:rPr lang="en-US" sz="3780"/>
              <a:t/>
            </a:r>
            <a:br>
              <a:rPr lang="en-US" sz="3780"/>
            </a:br>
            <a:r>
              <a:rPr lang="en-US" sz="3200"/>
              <a:t>Section: Professional Disclosure Statement</a:t>
            </a:r>
            <a:r>
              <a:rPr lang="en-US" sz="3780"/>
              <a:t/>
            </a:r>
            <a:br>
              <a:rPr lang="en-US" sz="3780"/>
            </a:br>
            <a:endParaRPr sz="3780"/>
          </a:p>
        </p:txBody>
      </p:sp>
      <p:sp>
        <p:nvSpPr>
          <p:cNvPr id="303" name="Google Shape;303;p23"/>
          <p:cNvSpPr txBox="1">
            <a:spLocks noGrp="1"/>
          </p:cNvSpPr>
          <p:nvPr>
            <p:ph type="body" idx="1"/>
          </p:nvPr>
        </p:nvSpPr>
        <p:spPr>
          <a:xfrm>
            <a:off x="352500" y="940050"/>
            <a:ext cx="8616900" cy="5311800"/>
          </a:xfrm>
          <a:prstGeom prst="rect">
            <a:avLst/>
          </a:prstGeom>
          <a:noFill/>
          <a:ln>
            <a:noFill/>
          </a:ln>
        </p:spPr>
        <p:txBody>
          <a:bodyPr spcFirstLastPara="1" wrap="square" lIns="91425" tIns="45700" rIns="91425" bIns="45700" anchor="t" anchorCtr="0">
            <a:normAutofit/>
          </a:bodyPr>
          <a:lstStyle/>
          <a:p>
            <a:pPr marL="448056" lvl="0" indent="-395478" algn="l" rtl="0">
              <a:lnSpc>
                <a:spcPct val="80000"/>
              </a:lnSpc>
              <a:spcBef>
                <a:spcPts val="1000"/>
              </a:spcBef>
              <a:spcAft>
                <a:spcPts val="0"/>
              </a:spcAft>
              <a:buSzPts val="2400"/>
              <a:buChar char="⦿"/>
            </a:pPr>
            <a:r>
              <a:rPr lang="en-US" sz="2400"/>
              <a:t>Your PDS will be uploaded with your application</a:t>
            </a:r>
            <a:endParaRPr sz="2400"/>
          </a:p>
          <a:p>
            <a:pPr marL="448056" lvl="0" indent="-395478" algn="l" rtl="0">
              <a:lnSpc>
                <a:spcPct val="80000"/>
              </a:lnSpc>
              <a:spcBef>
                <a:spcPts val="1000"/>
              </a:spcBef>
              <a:spcAft>
                <a:spcPts val="0"/>
              </a:spcAft>
              <a:buSzPts val="2400"/>
              <a:buChar char="⦿"/>
            </a:pPr>
            <a:r>
              <a:rPr lang="en-US" sz="2400"/>
              <a:t>Additionally, you must provide your PDS to clients prior to starting counseling services during your field experience and must be signed by clients each time</a:t>
            </a:r>
            <a:endParaRPr sz="2400"/>
          </a:p>
          <a:p>
            <a:pPr marL="822960" lvl="1" indent="-329565" algn="l" rtl="0">
              <a:lnSpc>
                <a:spcPct val="80000"/>
              </a:lnSpc>
              <a:spcBef>
                <a:spcPts val="1000"/>
              </a:spcBef>
              <a:spcAft>
                <a:spcPts val="0"/>
              </a:spcAft>
              <a:buSzPts val="2400"/>
              <a:buChar char="›"/>
            </a:pPr>
            <a:r>
              <a:rPr lang="en-US" sz="2400"/>
              <a:t>A signed copy must be maintained in client record(s)</a:t>
            </a:r>
            <a:endParaRPr sz="2400"/>
          </a:p>
          <a:p>
            <a:pPr marL="448056" lvl="0" indent="-408178" algn="l" rtl="0">
              <a:lnSpc>
                <a:spcPct val="80000"/>
              </a:lnSpc>
              <a:spcBef>
                <a:spcPts val="1000"/>
              </a:spcBef>
              <a:spcAft>
                <a:spcPts val="0"/>
              </a:spcAft>
              <a:buSzPts val="2600"/>
              <a:buChar char="⦿"/>
            </a:pPr>
            <a:r>
              <a:rPr lang="en-US" sz="2400"/>
              <a:t>For an example of PDS go to the CMHC website found </a:t>
            </a:r>
            <a:r>
              <a:rPr lang="en-US" sz="2400" u="sng">
                <a:solidFill>
                  <a:schemeClr val="hlink"/>
                </a:solidFill>
                <a:hlinkClick r:id="rId3"/>
              </a:rPr>
              <a:t>HERE</a:t>
            </a:r>
            <a:endParaRPr sz="2200"/>
          </a:p>
          <a:p>
            <a:pPr marL="448056" lvl="0" indent="-395478" algn="l" rtl="0">
              <a:lnSpc>
                <a:spcPct val="80000"/>
              </a:lnSpc>
              <a:spcBef>
                <a:spcPts val="1000"/>
              </a:spcBef>
              <a:spcAft>
                <a:spcPts val="0"/>
              </a:spcAft>
              <a:buSzPts val="2400"/>
              <a:buChar char="⦿"/>
            </a:pPr>
            <a:r>
              <a:rPr lang="en-US" sz="2400"/>
              <a:t>Must include information as listed in Rule .0204 (LCMHCA Professional Disclosure Statement Template found on pgs. 1 &amp; 2 after pg. 12 in the LCMHCA application).</a:t>
            </a:r>
            <a:endParaRPr sz="2400"/>
          </a:p>
          <a:p>
            <a:pPr marL="822960" lvl="1" indent="-285750" algn="l" rtl="0">
              <a:lnSpc>
                <a:spcPct val="80000"/>
              </a:lnSpc>
              <a:spcBef>
                <a:spcPts val="1000"/>
              </a:spcBef>
              <a:spcAft>
                <a:spcPts val="0"/>
              </a:spcAft>
              <a:buSzPts val="2285"/>
              <a:buChar char="›"/>
            </a:pPr>
            <a:r>
              <a:rPr lang="en-US" sz="2400"/>
              <a:t>Instructions and template are found on CFE website </a:t>
            </a:r>
            <a:r>
              <a:rPr lang="en-US" sz="2400" u="sng">
                <a:solidFill>
                  <a:schemeClr val="hlink"/>
                </a:solidFill>
                <a:hlinkClick r:id="rId4"/>
              </a:rPr>
              <a:t>HERE</a:t>
            </a:r>
            <a:endParaRPr sz="1787"/>
          </a:p>
        </p:txBody>
      </p:sp>
      <p:sp>
        <p:nvSpPr>
          <p:cNvPr id="304" name="Google Shape;304;p23"/>
          <p:cNvSpPr txBox="1">
            <a:spLocks noGrp="1"/>
          </p:cNvSpPr>
          <p:nvPr>
            <p:ph type="ftr" idx="11"/>
          </p:nvPr>
        </p:nvSpPr>
        <p:spPr>
          <a:xfrm>
            <a:off x="49854" y="6406200"/>
            <a:ext cx="1537500" cy="300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Rosen, October 2020</a:t>
            </a:r>
            <a:endParaRPr/>
          </a:p>
        </p:txBody>
      </p:sp>
      <p:sp>
        <p:nvSpPr>
          <p:cNvPr id="305" name="Google Shape;305;p23"/>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24</a:t>
            </a:fld>
            <a:endParaRPr/>
          </a:p>
        </p:txBody>
      </p:sp>
    </p:spTree>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310"/>
        <p:cNvGrpSpPr/>
        <p:nvPr/>
      </p:nvGrpSpPr>
      <p:grpSpPr>
        <a:xfrm>
          <a:off x="0" y="0"/>
          <a:ext cx="0" cy="0"/>
          <a:chOff x="0" y="0"/>
          <a:chExt cx="0" cy="0"/>
        </a:xfrm>
      </p:grpSpPr>
      <p:sp>
        <p:nvSpPr>
          <p:cNvPr id="311" name="Google Shape;311;p24"/>
          <p:cNvSpPr txBox="1">
            <a:spLocks noGrp="1"/>
          </p:cNvSpPr>
          <p:nvPr>
            <p:ph type="title"/>
          </p:nvPr>
        </p:nvSpPr>
        <p:spPr>
          <a:xfrm>
            <a:off x="-152400" y="0"/>
            <a:ext cx="9296400" cy="939900"/>
          </a:xfrm>
          <a:prstGeom prst="rect">
            <a:avLst/>
          </a:prstGeom>
          <a:noFill/>
          <a:ln>
            <a:noFill/>
          </a:ln>
        </p:spPr>
        <p:txBody>
          <a:bodyPr spcFirstLastPara="1" wrap="square" lIns="91425" tIns="45700" rIns="91425" bIns="45700" anchor="ctr" anchorCtr="0">
            <a:normAutofit fontScale="90000"/>
          </a:bodyPr>
          <a:lstStyle/>
          <a:p>
            <a:pPr marL="484632" lvl="0" indent="0" algn="ctr" rtl="0">
              <a:spcBef>
                <a:spcPts val="0"/>
              </a:spcBef>
              <a:spcAft>
                <a:spcPts val="0"/>
              </a:spcAft>
              <a:buClr>
                <a:srgbClr val="FFB353"/>
              </a:buClr>
              <a:buSzPts val="3600"/>
              <a:buFont typeface="Century Gothic"/>
              <a:buNone/>
            </a:pPr>
            <a:r>
              <a:rPr lang="en-US" sz="3600"/>
              <a:t>		</a:t>
            </a:r>
            <a:br>
              <a:rPr lang="en-US" sz="3600"/>
            </a:br>
            <a:r>
              <a:rPr lang="en-US" sz="3600"/>
              <a:t>		</a:t>
            </a:r>
            <a:br>
              <a:rPr lang="en-US" sz="3600"/>
            </a:br>
            <a:r>
              <a:rPr lang="en-US" sz="3600"/>
              <a:t>Section: Jurisprudence Exam</a:t>
            </a:r>
            <a:r>
              <a:rPr lang="en-US" sz="1800" b="1"/>
              <a:t/>
            </a:r>
            <a:br>
              <a:rPr lang="en-US" sz="1800" b="1"/>
            </a:br>
            <a:r>
              <a:rPr lang="en-US" sz="3600"/>
              <a:t/>
            </a:r>
            <a:br>
              <a:rPr lang="en-US" sz="3600"/>
            </a:br>
            <a:endParaRPr sz="3600"/>
          </a:p>
        </p:txBody>
      </p:sp>
      <p:sp>
        <p:nvSpPr>
          <p:cNvPr id="312" name="Google Shape;312;p24"/>
          <p:cNvSpPr txBox="1">
            <a:spLocks noGrp="1"/>
          </p:cNvSpPr>
          <p:nvPr>
            <p:ph type="body" idx="1"/>
          </p:nvPr>
        </p:nvSpPr>
        <p:spPr>
          <a:xfrm>
            <a:off x="152400" y="833225"/>
            <a:ext cx="8991600" cy="5419500"/>
          </a:xfrm>
          <a:prstGeom prst="rect">
            <a:avLst/>
          </a:prstGeom>
          <a:noFill/>
          <a:ln>
            <a:noFill/>
          </a:ln>
        </p:spPr>
        <p:txBody>
          <a:bodyPr spcFirstLastPara="1" wrap="square" lIns="91425" tIns="45700" rIns="91425" bIns="45700" anchor="t" anchorCtr="0">
            <a:normAutofit/>
          </a:bodyPr>
          <a:lstStyle/>
          <a:p>
            <a:pPr marL="448056" lvl="0" indent="-405637" algn="l" rtl="0">
              <a:lnSpc>
                <a:spcPct val="80000"/>
              </a:lnSpc>
              <a:spcBef>
                <a:spcPts val="1000"/>
              </a:spcBef>
              <a:spcAft>
                <a:spcPts val="0"/>
              </a:spcAft>
              <a:buSzPts val="2200"/>
              <a:buChar char="⦿"/>
            </a:pPr>
            <a:r>
              <a:rPr lang="en-US" sz="2200"/>
              <a:t>Complete for each licensure &amp; renewal.</a:t>
            </a:r>
            <a:endParaRPr sz="2200"/>
          </a:p>
          <a:p>
            <a:pPr marL="822960" lvl="1" indent="-316865" algn="l" rtl="0">
              <a:lnSpc>
                <a:spcPct val="80000"/>
              </a:lnSpc>
              <a:spcBef>
                <a:spcPts val="1000"/>
              </a:spcBef>
              <a:spcAft>
                <a:spcPts val="0"/>
              </a:spcAft>
              <a:buSzPts val="2200"/>
              <a:buChar char="›"/>
            </a:pPr>
            <a:r>
              <a:rPr lang="en-US" sz="2200"/>
              <a:t>This test is is online and completed from most computers</a:t>
            </a:r>
            <a:endParaRPr sz="2200"/>
          </a:p>
          <a:p>
            <a:pPr marL="822960" lvl="1" indent="-316865" algn="l" rtl="0">
              <a:lnSpc>
                <a:spcPct val="80000"/>
              </a:lnSpc>
              <a:spcBef>
                <a:spcPts val="1000"/>
              </a:spcBef>
              <a:spcAft>
                <a:spcPts val="0"/>
              </a:spcAft>
              <a:buSzPts val="2200"/>
              <a:buChar char="›"/>
            </a:pPr>
            <a:r>
              <a:rPr lang="en-US" sz="2200"/>
              <a:t>The exam must be completed </a:t>
            </a:r>
            <a:r>
              <a:rPr lang="en-US" sz="2200" b="1" i="1" u="sng"/>
              <a:t>within six months prior </a:t>
            </a:r>
            <a:r>
              <a:rPr lang="en-US" sz="2200"/>
              <a:t>to application or renewal</a:t>
            </a:r>
            <a:endParaRPr sz="2200"/>
          </a:p>
          <a:p>
            <a:pPr marL="448056" lvl="0" indent="-405637" algn="l" rtl="0">
              <a:lnSpc>
                <a:spcPct val="80000"/>
              </a:lnSpc>
              <a:spcBef>
                <a:spcPts val="1000"/>
              </a:spcBef>
              <a:spcAft>
                <a:spcPts val="0"/>
              </a:spcAft>
              <a:buSzPts val="2200"/>
              <a:buChar char="⦿"/>
            </a:pPr>
            <a:r>
              <a:rPr lang="en-US" sz="2200"/>
              <a:t>Jurisprudence exam is a no fail test:</a:t>
            </a:r>
            <a:endParaRPr sz="2200"/>
          </a:p>
          <a:p>
            <a:pPr marL="822960" lvl="1" indent="-316865" algn="l" rtl="0">
              <a:lnSpc>
                <a:spcPct val="80000"/>
              </a:lnSpc>
              <a:spcBef>
                <a:spcPts val="1000"/>
              </a:spcBef>
              <a:spcAft>
                <a:spcPts val="0"/>
              </a:spcAft>
              <a:buSzPts val="2200"/>
              <a:buChar char="›"/>
            </a:pPr>
            <a:r>
              <a:rPr lang="en-US" sz="2200"/>
              <a:t>Review briefing at the bottom of the web page before taking the test</a:t>
            </a:r>
            <a:endParaRPr sz="2200"/>
          </a:p>
          <a:p>
            <a:pPr marL="822960" lvl="1" indent="-316865" algn="l" rtl="0">
              <a:lnSpc>
                <a:spcPct val="80000"/>
              </a:lnSpc>
              <a:spcBef>
                <a:spcPts val="1000"/>
              </a:spcBef>
              <a:spcAft>
                <a:spcPts val="0"/>
              </a:spcAft>
              <a:buSzPts val="2200"/>
              <a:buChar char="›"/>
            </a:pPr>
            <a:r>
              <a:rPr lang="en-US" sz="2200"/>
              <a:t>Print completed certificate &amp; include with your application</a:t>
            </a:r>
            <a:endParaRPr sz="2200"/>
          </a:p>
          <a:p>
            <a:pPr marL="448056" lvl="0" indent="-405637" algn="l" rtl="0">
              <a:lnSpc>
                <a:spcPct val="80000"/>
              </a:lnSpc>
              <a:spcBef>
                <a:spcPts val="1000"/>
              </a:spcBef>
              <a:spcAft>
                <a:spcPts val="0"/>
              </a:spcAft>
              <a:buSzPts val="2200"/>
              <a:buChar char="⦿"/>
            </a:pPr>
            <a:r>
              <a:rPr lang="en-US" sz="2200"/>
              <a:t>Administered by Center for Credentialing &amp; Education via the i-counseling website: </a:t>
            </a:r>
            <a:r>
              <a:rPr lang="en-US" sz="2200" u="sng">
                <a:solidFill>
                  <a:schemeClr val="hlink"/>
                </a:solidFill>
                <a:hlinkClick r:id="rId3"/>
              </a:rPr>
              <a:t>www.i-counseling.net</a:t>
            </a:r>
            <a:endParaRPr sz="2200"/>
          </a:p>
          <a:p>
            <a:pPr marL="822960" lvl="1" indent="-316865" algn="l" rtl="0">
              <a:lnSpc>
                <a:spcPct val="80000"/>
              </a:lnSpc>
              <a:spcBef>
                <a:spcPts val="1000"/>
              </a:spcBef>
              <a:spcAft>
                <a:spcPts val="0"/>
              </a:spcAft>
              <a:buSzPts val="2200"/>
              <a:buChar char="›"/>
            </a:pPr>
            <a:r>
              <a:rPr lang="en-US" sz="2200"/>
              <a:t>Administrative fee $50.00 to i-counseling at the time of the test</a:t>
            </a:r>
            <a:endParaRPr sz="2200"/>
          </a:p>
          <a:p>
            <a:pPr marL="448056" lvl="0" indent="-411987" algn="l" rtl="0">
              <a:lnSpc>
                <a:spcPct val="80000"/>
              </a:lnSpc>
              <a:spcBef>
                <a:spcPts val="1000"/>
              </a:spcBef>
              <a:spcAft>
                <a:spcPts val="0"/>
              </a:spcAft>
              <a:buSzPts val="2300"/>
              <a:buChar char="⦿"/>
            </a:pPr>
            <a:r>
              <a:rPr lang="en-US" sz="2300" b="1" i="1" u="sng"/>
              <a:t>Make sure you </a:t>
            </a:r>
            <a:r>
              <a:rPr lang="en-US" sz="2300" b="1" u="sng"/>
              <a:t>are completing the </a:t>
            </a:r>
            <a:r>
              <a:rPr lang="en-US" sz="2300" b="1" i="1" u="sng"/>
              <a:t>North Carolina Counselor Exam for LCMHCA.</a:t>
            </a:r>
            <a:endParaRPr sz="2300"/>
          </a:p>
          <a:p>
            <a:pPr marL="448056" lvl="0" indent="-405637" algn="l" rtl="0">
              <a:lnSpc>
                <a:spcPct val="80000"/>
              </a:lnSpc>
              <a:spcBef>
                <a:spcPts val="1000"/>
              </a:spcBef>
              <a:spcAft>
                <a:spcPts val="0"/>
              </a:spcAft>
              <a:buSzPts val="2200"/>
              <a:buChar char="⦿"/>
            </a:pPr>
            <a:r>
              <a:rPr lang="en-US" sz="2200"/>
              <a:t>Link to exam is found on the on-line application</a:t>
            </a:r>
            <a:endParaRPr sz="2200"/>
          </a:p>
          <a:p>
            <a:pPr marL="448056" lvl="0" indent="-265937" algn="l" rtl="0">
              <a:lnSpc>
                <a:spcPct val="80000"/>
              </a:lnSpc>
              <a:spcBef>
                <a:spcPts val="465"/>
              </a:spcBef>
              <a:spcAft>
                <a:spcPts val="0"/>
              </a:spcAft>
              <a:buSzPts val="1860"/>
              <a:buNone/>
            </a:pPr>
            <a:endParaRPr sz="2325"/>
          </a:p>
          <a:p>
            <a:pPr marL="448056" lvl="0" indent="-265937" algn="l" rtl="0">
              <a:lnSpc>
                <a:spcPct val="80000"/>
              </a:lnSpc>
              <a:spcBef>
                <a:spcPts val="465"/>
              </a:spcBef>
              <a:spcAft>
                <a:spcPts val="0"/>
              </a:spcAft>
              <a:buSzPts val="1860"/>
              <a:buNone/>
            </a:pPr>
            <a:endParaRPr sz="2325"/>
          </a:p>
          <a:p>
            <a:pPr marL="448056" lvl="0" indent="-265937" algn="l" rtl="0">
              <a:lnSpc>
                <a:spcPct val="80000"/>
              </a:lnSpc>
              <a:spcBef>
                <a:spcPts val="465"/>
              </a:spcBef>
              <a:spcAft>
                <a:spcPts val="0"/>
              </a:spcAft>
              <a:buSzPts val="1860"/>
              <a:buNone/>
            </a:pPr>
            <a:endParaRPr sz="2325"/>
          </a:p>
        </p:txBody>
      </p:sp>
      <p:sp>
        <p:nvSpPr>
          <p:cNvPr id="313" name="Google Shape;313;p24"/>
          <p:cNvSpPr txBox="1">
            <a:spLocks noGrp="1"/>
          </p:cNvSpPr>
          <p:nvPr>
            <p:ph type="ftr" idx="11"/>
          </p:nvPr>
        </p:nvSpPr>
        <p:spPr>
          <a:xfrm>
            <a:off x="4" y="6481400"/>
            <a:ext cx="1473300" cy="300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Rosen, October 2020</a:t>
            </a:r>
            <a:endParaRPr/>
          </a:p>
        </p:txBody>
      </p:sp>
      <p:sp>
        <p:nvSpPr>
          <p:cNvPr id="314" name="Google Shape;314;p24"/>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25</a:t>
            </a:fld>
            <a:endParaRPr/>
          </a:p>
        </p:txBody>
      </p:sp>
    </p:spTree>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319"/>
        <p:cNvGrpSpPr/>
        <p:nvPr/>
      </p:nvGrpSpPr>
      <p:grpSpPr>
        <a:xfrm>
          <a:off x="0" y="0"/>
          <a:ext cx="0" cy="0"/>
          <a:chOff x="0" y="0"/>
          <a:chExt cx="0" cy="0"/>
        </a:xfrm>
      </p:grpSpPr>
      <p:sp>
        <p:nvSpPr>
          <p:cNvPr id="320" name="Google Shape;320;p25"/>
          <p:cNvSpPr txBox="1">
            <a:spLocks noGrp="1"/>
          </p:cNvSpPr>
          <p:nvPr>
            <p:ph type="title"/>
          </p:nvPr>
        </p:nvSpPr>
        <p:spPr>
          <a:xfrm>
            <a:off x="0" y="76200"/>
            <a:ext cx="9144000" cy="990600"/>
          </a:xfrm>
          <a:prstGeom prst="rect">
            <a:avLst/>
          </a:prstGeom>
          <a:noFill/>
          <a:ln>
            <a:noFill/>
          </a:ln>
        </p:spPr>
        <p:txBody>
          <a:bodyPr spcFirstLastPara="1" wrap="square" lIns="91425" tIns="45700" rIns="91425" bIns="45700" anchor="ctr" anchorCtr="0">
            <a:noAutofit/>
          </a:bodyPr>
          <a:lstStyle/>
          <a:p>
            <a:pPr marL="484187" lvl="0" indent="-484187" algn="ctr" rtl="0">
              <a:spcBef>
                <a:spcPts val="0"/>
              </a:spcBef>
              <a:spcAft>
                <a:spcPts val="0"/>
              </a:spcAft>
              <a:buClr>
                <a:srgbClr val="FFB353"/>
              </a:buClr>
              <a:buSzPts val="3600"/>
              <a:buFont typeface="Century Gothic"/>
              <a:buNone/>
            </a:pPr>
            <a:r>
              <a:rPr lang="en-US" sz="3600"/>
              <a:t>Candidate for Licensure Pending: CFL-P</a:t>
            </a:r>
            <a:endParaRPr sz="3600"/>
          </a:p>
          <a:p>
            <a:pPr marL="484188" lvl="0" indent="-484188" algn="ctr" rtl="0">
              <a:spcBef>
                <a:spcPts val="0"/>
              </a:spcBef>
              <a:spcAft>
                <a:spcPts val="0"/>
              </a:spcAft>
              <a:buClr>
                <a:srgbClr val="FFB353"/>
              </a:buClr>
              <a:buSzPts val="3600"/>
              <a:buFont typeface="Century Gothic"/>
              <a:buNone/>
            </a:pPr>
            <a:r>
              <a:rPr lang="en-US" sz="1350">
                <a:solidFill>
                  <a:srgbClr val="FF0000"/>
                </a:solidFill>
              </a:rPr>
              <a:t>**please see Cheat Sheet Document for more information**</a:t>
            </a:r>
            <a:endParaRPr sz="1350">
              <a:solidFill>
                <a:srgbClr val="FF0000"/>
              </a:solidFill>
            </a:endParaRPr>
          </a:p>
        </p:txBody>
      </p:sp>
      <p:sp>
        <p:nvSpPr>
          <p:cNvPr id="321" name="Google Shape;321;p25"/>
          <p:cNvSpPr txBox="1">
            <a:spLocks noGrp="1"/>
          </p:cNvSpPr>
          <p:nvPr>
            <p:ph type="body" idx="1"/>
          </p:nvPr>
        </p:nvSpPr>
        <p:spPr>
          <a:xfrm>
            <a:off x="152400" y="1066800"/>
            <a:ext cx="8817000" cy="5638800"/>
          </a:xfrm>
          <a:prstGeom prst="rect">
            <a:avLst/>
          </a:prstGeom>
          <a:noFill/>
          <a:ln>
            <a:noFill/>
          </a:ln>
        </p:spPr>
        <p:txBody>
          <a:bodyPr spcFirstLastPara="1" wrap="square" lIns="91425" tIns="45700" rIns="91425" bIns="45700" anchor="t" anchorCtr="0">
            <a:normAutofit/>
          </a:bodyPr>
          <a:lstStyle/>
          <a:p>
            <a:pPr marL="448056" lvl="0" indent="-408178" algn="l" rtl="0">
              <a:spcBef>
                <a:spcPts val="0"/>
              </a:spcBef>
              <a:spcAft>
                <a:spcPts val="0"/>
              </a:spcAft>
              <a:buSzPts val="2600"/>
              <a:buChar char="⦿"/>
            </a:pPr>
            <a:r>
              <a:rPr lang="en-US" sz="2600"/>
              <a:t>Candidate for Licensure Pending </a:t>
            </a:r>
            <a:r>
              <a:rPr lang="en-US" sz="2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(CFL-P) </a:t>
            </a:r>
            <a:r>
              <a:rPr lang="en-US" sz="2600"/>
              <a:t>status is acquired if the application is missing one or more of the following requirements:</a:t>
            </a:r>
            <a:endParaRPr sz="2600"/>
          </a:p>
          <a:p>
            <a:pPr marL="822960" lvl="1" indent="-285750" algn="l" rtl="0">
              <a:spcBef>
                <a:spcPts val="462"/>
              </a:spcBef>
              <a:spcAft>
                <a:spcPts val="0"/>
              </a:spcAft>
              <a:buSzPts val="2196"/>
              <a:buChar char="›"/>
            </a:pPr>
            <a:r>
              <a:rPr lang="en-US" sz="2312"/>
              <a:t>Official exam scores from NBCC; </a:t>
            </a:r>
            <a:r>
              <a:rPr lang="en-US" sz="2312" b="1" u="sng"/>
              <a:t>MUST INCLUDE COPY OF REQUEST FOR SCORES &amp; PROOF OF PAYMENT FOR SCORES - see slide #12-#14</a:t>
            </a:r>
            <a:endParaRPr sz="2312" b="1" u="sng"/>
          </a:p>
          <a:p>
            <a:pPr marL="822960" lvl="1" indent="-285750" algn="l" rtl="0">
              <a:spcBef>
                <a:spcPts val="462"/>
              </a:spcBef>
              <a:spcAft>
                <a:spcPts val="0"/>
              </a:spcAft>
              <a:buSzPts val="2196"/>
              <a:buChar char="›"/>
            </a:pPr>
            <a:r>
              <a:rPr lang="en-US" sz="2312"/>
              <a:t>Official transcript from a regionally accredited higher education institution; </a:t>
            </a:r>
            <a:r>
              <a:rPr lang="en-US" sz="2312" b="1" u="sng"/>
              <a:t>MUST PUT A COPY OF the RECEIPT  REQUESTING TRANSCRIPTS TO BE SENT AND A COPY OF YOUR UNOFFICIAL </a:t>
            </a:r>
            <a:r>
              <a:rPr lang="en-US" sz="2312" b="1" u="sng">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TRANSCRIPT</a:t>
            </a:r>
            <a:r>
              <a:rPr lang="en-US" sz="2312" b="1" u="sng"/>
              <a:t> - see slide #12-#14</a:t>
            </a:r>
            <a:endParaRPr/>
          </a:p>
          <a:p>
            <a:pPr marL="448056" lvl="0" indent="-457708" algn="l" rtl="0">
              <a:spcBef>
                <a:spcPts val="481"/>
              </a:spcBef>
              <a:spcAft>
                <a:spcPts val="0"/>
              </a:spcAft>
              <a:buSzPts val="2600"/>
              <a:buChar char="⦿"/>
            </a:pPr>
            <a:r>
              <a:rPr lang="en-US" sz="2600"/>
              <a:t>For the applicant to be listed as a CFL-P, the applicant must provide all other required documentation</a:t>
            </a:r>
            <a:endParaRPr sz="2600"/>
          </a:p>
          <a:p>
            <a:pPr marL="64008" lvl="0" indent="0" algn="l" rtl="0">
              <a:spcBef>
                <a:spcPts val="555"/>
              </a:spcBef>
              <a:spcAft>
                <a:spcPts val="0"/>
              </a:spcAft>
              <a:buSzPts val="2220"/>
              <a:buNone/>
            </a:pPr>
            <a:endParaRPr sz="2775"/>
          </a:p>
        </p:txBody>
      </p:sp>
      <p:sp>
        <p:nvSpPr>
          <p:cNvPr id="322" name="Google Shape;322;p25"/>
          <p:cNvSpPr txBox="1">
            <a:spLocks noGrp="1"/>
          </p:cNvSpPr>
          <p:nvPr>
            <p:ph type="ftr" idx="11"/>
          </p:nvPr>
        </p:nvSpPr>
        <p:spPr>
          <a:xfrm>
            <a:off x="4" y="6557100"/>
            <a:ext cx="1526400" cy="300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Rosen, October 2020</a:t>
            </a:r>
            <a:endParaRPr/>
          </a:p>
        </p:txBody>
      </p:sp>
      <p:sp>
        <p:nvSpPr>
          <p:cNvPr id="323" name="Google Shape;323;p25"/>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26</a:t>
            </a:fld>
            <a:endParaRPr/>
          </a:p>
        </p:txBody>
      </p:sp>
    </p:spTree>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showMasterSp="0" show="0">
  <p:cSld>
    <p:spTree>
      <p:nvGrpSpPr>
        <p:cNvPr id="1" name="Shape 328"/>
        <p:cNvGrpSpPr/>
        <p:nvPr/>
      </p:nvGrpSpPr>
      <p:grpSpPr>
        <a:xfrm>
          <a:off x="0" y="0"/>
          <a:ext cx="0" cy="0"/>
          <a:chOff x="0" y="0"/>
          <a:chExt cx="0" cy="0"/>
        </a:xfrm>
      </p:grpSpPr>
      <p:sp>
        <p:nvSpPr>
          <p:cNvPr id="329" name="Google Shape;329;p26"/>
          <p:cNvSpPr txBox="1">
            <a:spLocks noGrp="1"/>
          </p:cNvSpPr>
          <p:nvPr>
            <p:ph type="title"/>
          </p:nvPr>
        </p:nvSpPr>
        <p:spPr>
          <a:xfrm>
            <a:off x="-381000" y="267494"/>
            <a:ext cx="9677400" cy="875506"/>
          </a:xfrm>
          <a:prstGeom prst="rect">
            <a:avLst/>
          </a:prstGeom>
          <a:noFill/>
          <a:ln>
            <a:noFill/>
          </a:ln>
        </p:spPr>
        <p:txBody>
          <a:bodyPr spcFirstLastPara="1" wrap="square" lIns="91425" tIns="45700" rIns="91425" bIns="45700" anchor="ctr" anchorCtr="0">
            <a:normAutofit fontScale="90000"/>
          </a:bodyPr>
          <a:lstStyle/>
          <a:p>
            <a:pPr marL="484632" lvl="0" indent="0" algn="l" rtl="0">
              <a:spcBef>
                <a:spcPts val="0"/>
              </a:spcBef>
              <a:spcAft>
                <a:spcPts val="0"/>
              </a:spcAft>
              <a:buClr>
                <a:srgbClr val="FFB353"/>
              </a:buClr>
              <a:buSzPts val="3240"/>
              <a:buFont typeface="Century Gothic"/>
              <a:buNone/>
            </a:pPr>
            <a:r>
              <a:rPr lang="en-US" sz="3240"/>
              <a:t/>
            </a:r>
            <a:br>
              <a:rPr lang="en-US" sz="3240"/>
            </a:br>
            <a:r>
              <a:rPr lang="en-US" sz="3420"/>
              <a:t>For An Applicant To Be Listed As A CFL-P:</a:t>
            </a:r>
            <a:r>
              <a:rPr lang="en-US" sz="3780"/>
              <a:t/>
            </a:r>
            <a:br>
              <a:rPr lang="en-US" sz="3780"/>
            </a:br>
            <a:endParaRPr sz="3780"/>
          </a:p>
        </p:txBody>
      </p:sp>
      <p:sp>
        <p:nvSpPr>
          <p:cNvPr id="330" name="Google Shape;330;p26"/>
          <p:cNvSpPr txBox="1">
            <a:spLocks noGrp="1"/>
          </p:cNvSpPr>
          <p:nvPr>
            <p:ph type="body" idx="1"/>
          </p:nvPr>
        </p:nvSpPr>
        <p:spPr>
          <a:xfrm>
            <a:off x="228600" y="1084825"/>
            <a:ext cx="8839200" cy="5396100"/>
          </a:xfrm>
          <a:prstGeom prst="rect">
            <a:avLst/>
          </a:prstGeom>
          <a:noFill/>
          <a:ln>
            <a:noFill/>
          </a:ln>
        </p:spPr>
        <p:txBody>
          <a:bodyPr spcFirstLastPara="1" wrap="square" lIns="91425" tIns="45700" rIns="91425" bIns="45700" anchor="t" anchorCtr="0">
            <a:normAutofit lnSpcReduction="10000"/>
          </a:bodyPr>
          <a:lstStyle/>
          <a:p>
            <a:pPr marL="448056" lvl="1" indent="-404876" algn="l" rtl="0">
              <a:lnSpc>
                <a:spcPct val="80000"/>
              </a:lnSpc>
              <a:spcBef>
                <a:spcPts val="1000"/>
              </a:spcBef>
              <a:spcAft>
                <a:spcPts val="0"/>
              </a:spcAft>
              <a:buSzPts val="2400"/>
              <a:buFont typeface="Noto Sans Symbols"/>
              <a:buChar char="⦿"/>
            </a:pPr>
            <a:r>
              <a:rPr lang="en-US" sz="2400"/>
              <a:t>The CFL-P designation allows the applicant's file to still be reviewed at the next regularly scheduled Board meeting for approval.</a:t>
            </a:r>
            <a:endParaRPr sz="2400"/>
          </a:p>
          <a:p>
            <a:pPr marL="448056" lvl="1" indent="-404876" algn="l" rtl="0">
              <a:lnSpc>
                <a:spcPct val="80000"/>
              </a:lnSpc>
              <a:spcBef>
                <a:spcPts val="1000"/>
              </a:spcBef>
              <a:spcAft>
                <a:spcPts val="0"/>
              </a:spcAft>
              <a:buSzPts val="2400"/>
              <a:buFont typeface="Noto Sans Symbols"/>
              <a:buChar char="⦿"/>
            </a:pPr>
            <a:r>
              <a:rPr lang="en-US" sz="2400"/>
              <a:t>License may be issued upon receipt of the missing documents (as in the transcripts and NCE score). </a:t>
            </a:r>
            <a:endParaRPr sz="2400"/>
          </a:p>
          <a:p>
            <a:pPr marL="448056" lvl="0" indent="-404876" algn="l" rtl="0">
              <a:lnSpc>
                <a:spcPct val="80000"/>
              </a:lnSpc>
              <a:spcBef>
                <a:spcPts val="1000"/>
              </a:spcBef>
              <a:spcAft>
                <a:spcPts val="0"/>
              </a:spcAft>
              <a:buSzPts val="2400"/>
              <a:buChar char="⦿"/>
            </a:pPr>
            <a:r>
              <a:rPr lang="en-US" sz="2400"/>
              <a:t>The CFL-P designation is effective for a maximum of 60 days from the date of approval by the Board. </a:t>
            </a:r>
            <a:endParaRPr sz="2400"/>
          </a:p>
          <a:p>
            <a:pPr marL="448056" lvl="0" indent="-404876" algn="l" rtl="0">
              <a:lnSpc>
                <a:spcPct val="80000"/>
              </a:lnSpc>
              <a:spcBef>
                <a:spcPts val="1000"/>
              </a:spcBef>
              <a:spcAft>
                <a:spcPts val="0"/>
              </a:spcAft>
              <a:buSzPts val="2400"/>
              <a:buChar char="⦿"/>
            </a:pPr>
            <a:r>
              <a:rPr lang="en-US" sz="2400"/>
              <a:t>If the missing documents are </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rPr>
              <a:t>not</a:t>
            </a:r>
            <a:r>
              <a:rPr lang="en-US" sz="2400"/>
              <a:t> received within the 60 days, the CFL-P designation reverts to “application in review” status.</a:t>
            </a:r>
            <a:endParaRPr sz="2400"/>
          </a:p>
          <a:p>
            <a:pPr marL="448056" lvl="0" indent="-404876" algn="l" rtl="0">
              <a:lnSpc>
                <a:spcPct val="80000"/>
              </a:lnSpc>
              <a:spcBef>
                <a:spcPts val="1000"/>
              </a:spcBef>
              <a:spcAft>
                <a:spcPts val="0"/>
              </a:spcAft>
              <a:buSzPts val="2400"/>
              <a:buChar char="⦿"/>
            </a:pPr>
            <a:r>
              <a:rPr lang="en-US" sz="2400"/>
              <a:t>If the missing documents are NOT received within 60 days, the application shall be presented at the next scheduled Board meeting upon receipt of missing documents. Application remain open for </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
                  </a:ext>
                </a:extLst>
              </a:rPr>
              <a:t>a two-year period then you have to reapply and pay the $238.00 again. </a:t>
            </a:r>
            <a:endParaRPr sz="2405"/>
          </a:p>
          <a:p>
            <a:pPr marL="448056" lvl="0" indent="-243078" algn="l" rtl="0">
              <a:lnSpc>
                <a:spcPct val="80000"/>
              </a:lnSpc>
              <a:spcBef>
                <a:spcPts val="555"/>
              </a:spcBef>
              <a:spcAft>
                <a:spcPts val="0"/>
              </a:spcAft>
              <a:buSzPts val="2220"/>
              <a:buNone/>
            </a:pPr>
            <a:endParaRPr sz="2775"/>
          </a:p>
          <a:p>
            <a:pPr marL="448056" lvl="0" indent="-243078" algn="l" rtl="0">
              <a:lnSpc>
                <a:spcPct val="80000"/>
              </a:lnSpc>
              <a:spcBef>
                <a:spcPts val="555"/>
              </a:spcBef>
              <a:spcAft>
                <a:spcPts val="0"/>
              </a:spcAft>
              <a:buSzPts val="2220"/>
              <a:buNone/>
            </a:pPr>
            <a:endParaRPr sz="2775"/>
          </a:p>
        </p:txBody>
      </p:sp>
      <p:sp>
        <p:nvSpPr>
          <p:cNvPr id="331" name="Google Shape;331;p26"/>
          <p:cNvSpPr txBox="1">
            <a:spLocks noGrp="1"/>
          </p:cNvSpPr>
          <p:nvPr>
            <p:ph type="ftr" idx="11"/>
          </p:nvPr>
        </p:nvSpPr>
        <p:spPr>
          <a:xfrm>
            <a:off x="4" y="6557100"/>
            <a:ext cx="1470600" cy="300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Rosen, October 2020</a:t>
            </a:r>
            <a:endParaRPr/>
          </a:p>
        </p:txBody>
      </p:sp>
      <p:sp>
        <p:nvSpPr>
          <p:cNvPr id="332" name="Google Shape;332;p26"/>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27</a:t>
            </a:fld>
            <a:endParaRPr/>
          </a:p>
        </p:txBody>
      </p:sp>
    </p:spTree>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337"/>
        <p:cNvGrpSpPr/>
        <p:nvPr/>
      </p:nvGrpSpPr>
      <p:grpSpPr>
        <a:xfrm>
          <a:off x="0" y="0"/>
          <a:ext cx="0" cy="0"/>
          <a:chOff x="0" y="0"/>
          <a:chExt cx="0" cy="0"/>
        </a:xfrm>
      </p:grpSpPr>
      <p:sp>
        <p:nvSpPr>
          <p:cNvPr id="338" name="Google Shape;338;p28"/>
          <p:cNvSpPr txBox="1">
            <a:spLocks noGrp="1"/>
          </p:cNvSpPr>
          <p:nvPr>
            <p:ph type="title"/>
          </p:nvPr>
        </p:nvSpPr>
        <p:spPr>
          <a:xfrm>
            <a:off x="0" y="0"/>
            <a:ext cx="9144000" cy="685800"/>
          </a:xfrm>
          <a:prstGeom prst="rect">
            <a:avLst/>
          </a:prstGeom>
          <a:noFill/>
          <a:ln>
            <a:noFill/>
          </a:ln>
        </p:spPr>
        <p:txBody>
          <a:bodyPr spcFirstLastPara="1" wrap="square" lIns="91425" tIns="45700" rIns="91425" bIns="45700" anchor="ctr" anchorCtr="0">
            <a:normAutofit/>
          </a:bodyPr>
          <a:lstStyle/>
          <a:p>
            <a:pPr marL="484632" lvl="0" indent="0" algn="ctr" rtl="0">
              <a:spcBef>
                <a:spcPts val="0"/>
              </a:spcBef>
              <a:spcAft>
                <a:spcPts val="0"/>
              </a:spcAft>
              <a:buClr>
                <a:srgbClr val="FFB353"/>
              </a:buClr>
              <a:buSzPts val="3600"/>
              <a:buFont typeface="Century Gothic"/>
              <a:buNone/>
            </a:pPr>
            <a:r>
              <a:rPr lang="en-US" sz="3600"/>
              <a:t>Anticipated Timeline for Application</a:t>
            </a:r>
            <a:endParaRPr/>
          </a:p>
        </p:txBody>
      </p:sp>
      <p:sp>
        <p:nvSpPr>
          <p:cNvPr id="339" name="Google Shape;339;p28"/>
          <p:cNvSpPr txBox="1">
            <a:spLocks noGrp="1"/>
          </p:cNvSpPr>
          <p:nvPr>
            <p:ph type="body" idx="1"/>
          </p:nvPr>
        </p:nvSpPr>
        <p:spPr>
          <a:xfrm>
            <a:off x="139275" y="690000"/>
            <a:ext cx="8692200" cy="5692200"/>
          </a:xfrm>
          <a:prstGeom prst="rect">
            <a:avLst/>
          </a:prstGeom>
          <a:noFill/>
          <a:ln>
            <a:noFill/>
          </a:ln>
        </p:spPr>
        <p:txBody>
          <a:bodyPr spcFirstLastPara="1" wrap="square" lIns="91425" tIns="45700" rIns="91425" bIns="45700" anchor="t" anchorCtr="0">
            <a:noAutofit/>
          </a:bodyPr>
          <a:lstStyle/>
          <a:p>
            <a:pPr marL="448056" lvl="0" indent="-401828" algn="l" rtl="0">
              <a:lnSpc>
                <a:spcPct val="115000"/>
              </a:lnSpc>
              <a:spcBef>
                <a:spcPts val="0"/>
              </a:spcBef>
              <a:spcAft>
                <a:spcPts val="0"/>
              </a:spcAft>
              <a:buSzPts val="1800"/>
              <a:buFont typeface="Century Gothic"/>
              <a:buAutoNum type="arabicPeriod"/>
            </a:pPr>
            <a:r>
              <a:rPr lang="en-US" sz="1800"/>
              <a:t>Send in your completed application &amp; additional information (see slide 24) to the NCBCMHC about </a:t>
            </a:r>
            <a:r>
              <a:rPr lang="en-US" sz="1800" b="1" u="sng"/>
              <a:t>2 to 4 weeks </a:t>
            </a:r>
            <a:r>
              <a:rPr lang="en-US" sz="1800"/>
              <a:t>before the deadline as stated on the NBCMHC website (</a:t>
            </a:r>
            <a:r>
              <a:rPr lang="en-US" sz="1800" u="sng">
                <a:solidFill>
                  <a:schemeClr val="hlink"/>
                </a:solidFill>
                <a:hlinkClick r:id="rId3"/>
              </a:rPr>
              <a:t>http://ncblpc.org/BoardInfo/calendar</a:t>
            </a:r>
            <a:r>
              <a:rPr lang="en-US" sz="1800"/>
              <a:t>)</a:t>
            </a:r>
            <a:endParaRPr sz="1800"/>
          </a:p>
          <a:p>
            <a:pPr marL="448056" lvl="0" indent="-401828" algn="l" rtl="0">
              <a:lnSpc>
                <a:spcPct val="115000"/>
              </a:lnSpc>
              <a:spcBef>
                <a:spcPts val="0"/>
              </a:spcBef>
              <a:spcAft>
                <a:spcPts val="0"/>
              </a:spcAft>
              <a:buSzPts val="1800"/>
              <a:buFont typeface="Century Gothic"/>
              <a:buAutoNum type="arabicPeriod"/>
            </a:pPr>
            <a:r>
              <a:rPr lang="en-US" sz="1800"/>
              <a:t>Background check can take </a:t>
            </a:r>
            <a:r>
              <a:rPr lang="en-US" sz="1800" b="1" u="sng"/>
              <a:t>4 to 6 weeks</a:t>
            </a:r>
            <a:r>
              <a:rPr lang="en-US" sz="1800"/>
              <a:t>. (Life scan)</a:t>
            </a:r>
            <a:endParaRPr sz="1800"/>
          </a:p>
          <a:p>
            <a:pPr marL="448056" lvl="0" indent="-401828" algn="l" rtl="0">
              <a:lnSpc>
                <a:spcPct val="115000"/>
              </a:lnSpc>
              <a:spcBef>
                <a:spcPts val="0"/>
              </a:spcBef>
              <a:spcAft>
                <a:spcPts val="0"/>
              </a:spcAft>
              <a:buSzPts val="1800"/>
              <a:buFont typeface="Century Gothic"/>
              <a:buAutoNum type="arabicPeriod"/>
            </a:pPr>
            <a:r>
              <a:rPr lang="en-US" sz="1800"/>
              <a:t>Transcripts can take </a:t>
            </a:r>
            <a:r>
              <a:rPr lang="en-US" sz="1800" b="1" u="sng"/>
              <a:t>4 to 6 weeks </a:t>
            </a:r>
            <a:r>
              <a:rPr lang="en-US" sz="1800"/>
              <a:t>for the registrar’s office to send official conferred transcripts to NCBCMHC &amp; NBCC. </a:t>
            </a:r>
            <a:r>
              <a:rPr lang="en-US" sz="1800" b="1" u="sng"/>
              <a:t>Order</a:t>
            </a:r>
            <a:r>
              <a:rPr lang="en-US" sz="1800" i="1" u="sng"/>
              <a:t> </a:t>
            </a:r>
            <a:r>
              <a:rPr lang="en-US" sz="1800" b="1" i="1" u="sng"/>
              <a:t>e</a:t>
            </a:r>
            <a:r>
              <a:rPr lang="en-US" sz="1800" b="1" u="sng"/>
              <a:t>lectronic transcript at least one week before LPCA application deadline</a:t>
            </a:r>
            <a:r>
              <a:rPr lang="en-US" sz="1800" b="1"/>
              <a:t> </a:t>
            </a:r>
            <a:r>
              <a:rPr lang="en-US" sz="1800"/>
              <a:t>(also include an unofficial transcript in your application); see slides #12-#14 for more information</a:t>
            </a:r>
            <a:endParaRPr sz="1800"/>
          </a:p>
          <a:p>
            <a:pPr marL="448056" lvl="0" indent="-401828" algn="l" rtl="0">
              <a:lnSpc>
                <a:spcPct val="115000"/>
              </a:lnSpc>
              <a:spcBef>
                <a:spcPts val="0"/>
              </a:spcBef>
              <a:spcAft>
                <a:spcPts val="0"/>
              </a:spcAft>
              <a:buSzPts val="1800"/>
              <a:buFont typeface="Century Gothic"/>
              <a:buAutoNum type="arabicPeriod"/>
            </a:pPr>
            <a:r>
              <a:rPr lang="en-US" sz="1800"/>
              <a:t>After NBCC receives your official conferred transcript, they can take</a:t>
            </a:r>
            <a:r>
              <a:rPr lang="en-US" sz="1800" b="1"/>
              <a:t> </a:t>
            </a:r>
            <a:r>
              <a:rPr lang="en-US" sz="1800" b="1" u="sng"/>
              <a:t>4 to 6 weeks. </a:t>
            </a:r>
            <a:r>
              <a:rPr lang="en-US" sz="1800" u="sng">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Pro Counselor will give you the opportunity to pay for your NCE scores to be sent to NCBCMHC</a:t>
            </a:r>
            <a:r>
              <a:rPr lang="en-US"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rPr>
              <a:t>. However you are using the old hard form – that you completed – as a receipt so you can be a CFL-P. </a:t>
            </a:r>
            <a:endParaRPr sz="1800"/>
          </a:p>
          <a:p>
            <a:pPr marL="914400" lvl="0" indent="-342900" algn="l" rtl="0">
              <a:lnSpc>
                <a:spcPct val="115000"/>
              </a:lnSpc>
              <a:spcBef>
                <a:spcPts val="0"/>
              </a:spcBef>
              <a:spcAft>
                <a:spcPts val="0"/>
              </a:spcAft>
              <a:buSzPts val="1800"/>
              <a:buChar char="➔"/>
            </a:pPr>
            <a:r>
              <a:rPr lang="en-US" sz="1800"/>
              <a:t>University Supervisor has electronic link to complete the Verification of Graduate Experience form – see suggestions on previous slides. </a:t>
            </a:r>
            <a:endParaRPr sz="1800"/>
          </a:p>
          <a:p>
            <a:pPr marL="448056" lvl="0" indent="-401828" algn="l" rtl="0">
              <a:lnSpc>
                <a:spcPct val="115000"/>
              </a:lnSpc>
              <a:spcBef>
                <a:spcPts val="0"/>
              </a:spcBef>
              <a:spcAft>
                <a:spcPts val="0"/>
              </a:spcAft>
              <a:buSzPts val="1800"/>
              <a:buFont typeface="Century Gothic"/>
              <a:buAutoNum type="arabicPeriod"/>
            </a:pPr>
            <a:r>
              <a:rPr lang="en-US" sz="1800"/>
              <a:t>After board meets, it can take </a:t>
            </a:r>
            <a:r>
              <a:rPr lang="en-US" sz="1800" b="1" u="sng"/>
              <a:t>2 to 4 weeks </a:t>
            </a:r>
            <a:r>
              <a:rPr lang="en-US" sz="1800"/>
              <a:t>to receive LCMHCA notice.</a:t>
            </a:r>
            <a:endParaRPr sz="1800"/>
          </a:p>
          <a:p>
            <a:pPr marL="448056" lvl="0" indent="-401828" algn="l" rtl="0">
              <a:lnSpc>
                <a:spcPct val="115000"/>
              </a:lnSpc>
              <a:spcBef>
                <a:spcPts val="0"/>
              </a:spcBef>
              <a:spcAft>
                <a:spcPts val="0"/>
              </a:spcAft>
              <a:buSzPts val="1800"/>
              <a:buFont typeface="Century Gothic"/>
              <a:buAutoNum type="arabicPeriod"/>
            </a:pPr>
            <a:r>
              <a:rPr lang="en-US" sz="1800"/>
              <a:t>After sending in supervisor contract, it can the take </a:t>
            </a:r>
            <a:r>
              <a:rPr lang="en-US" sz="1800" b="1" u="sng"/>
              <a:t>2 to 4 weeks </a:t>
            </a:r>
            <a:r>
              <a:rPr lang="en-US" sz="1800"/>
              <a:t>for supervisor to receive approval letter.</a:t>
            </a:r>
            <a:endParaRPr sz="1800"/>
          </a:p>
          <a:p>
            <a:pPr marL="448056" lvl="0" indent="-262128" algn="l" rtl="0">
              <a:spcBef>
                <a:spcPts val="480"/>
              </a:spcBef>
              <a:spcAft>
                <a:spcPts val="0"/>
              </a:spcAft>
              <a:buSzPts val="1920"/>
              <a:buNone/>
            </a:pPr>
            <a:endParaRPr sz="2400"/>
          </a:p>
        </p:txBody>
      </p:sp>
      <p:sp>
        <p:nvSpPr>
          <p:cNvPr id="340" name="Google Shape;340;p28"/>
          <p:cNvSpPr txBox="1">
            <a:spLocks noGrp="1"/>
          </p:cNvSpPr>
          <p:nvPr>
            <p:ph type="ftr" idx="11"/>
          </p:nvPr>
        </p:nvSpPr>
        <p:spPr>
          <a:xfrm>
            <a:off x="4" y="6557100"/>
            <a:ext cx="1571100" cy="300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Rosen, October 2020</a:t>
            </a:r>
            <a:endParaRPr/>
          </a:p>
        </p:txBody>
      </p:sp>
      <p:sp>
        <p:nvSpPr>
          <p:cNvPr id="341" name="Google Shape;341;p28"/>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28</a:t>
            </a:fld>
            <a:endParaRPr/>
          </a:p>
        </p:txBody>
      </p:sp>
    </p:spTree>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346"/>
        <p:cNvGrpSpPr/>
        <p:nvPr/>
      </p:nvGrpSpPr>
      <p:grpSpPr>
        <a:xfrm>
          <a:off x="0" y="0"/>
          <a:ext cx="0" cy="0"/>
          <a:chOff x="0" y="0"/>
          <a:chExt cx="0" cy="0"/>
        </a:xfrm>
      </p:grpSpPr>
      <p:sp>
        <p:nvSpPr>
          <p:cNvPr id="347" name="Google Shape;347;p29"/>
          <p:cNvSpPr txBox="1">
            <a:spLocks noGrp="1"/>
          </p:cNvSpPr>
          <p:nvPr>
            <p:ph type="title"/>
          </p:nvPr>
        </p:nvSpPr>
        <p:spPr>
          <a:xfrm>
            <a:off x="457200" y="0"/>
            <a:ext cx="8229600" cy="762000"/>
          </a:xfrm>
          <a:prstGeom prst="rect">
            <a:avLst/>
          </a:prstGeom>
          <a:noFill/>
          <a:ln>
            <a:noFill/>
          </a:ln>
        </p:spPr>
        <p:txBody>
          <a:bodyPr spcFirstLastPara="1" wrap="square" lIns="91425" tIns="45700" rIns="91425" bIns="45700" anchor="ctr" anchorCtr="0">
            <a:normAutofit/>
          </a:bodyPr>
          <a:lstStyle/>
          <a:p>
            <a:pPr marL="484632" lvl="0" indent="0" algn="l" rtl="0">
              <a:spcBef>
                <a:spcPts val="0"/>
              </a:spcBef>
              <a:spcAft>
                <a:spcPts val="0"/>
              </a:spcAft>
              <a:buClr>
                <a:srgbClr val="FFB353"/>
              </a:buClr>
              <a:buSzPts val="3780"/>
              <a:buFont typeface="Century Gothic"/>
              <a:buNone/>
            </a:pPr>
            <a:r>
              <a:rPr lang="en-US" sz="3780"/>
              <a:t>	</a:t>
            </a:r>
            <a:r>
              <a:rPr lang="en-US" sz="3600"/>
              <a:t>Hints for Successful Application</a:t>
            </a:r>
            <a:endParaRPr/>
          </a:p>
        </p:txBody>
      </p:sp>
      <p:sp>
        <p:nvSpPr>
          <p:cNvPr id="348" name="Google Shape;348;p29"/>
          <p:cNvSpPr txBox="1">
            <a:spLocks noGrp="1"/>
          </p:cNvSpPr>
          <p:nvPr>
            <p:ph type="body" idx="1"/>
          </p:nvPr>
        </p:nvSpPr>
        <p:spPr>
          <a:xfrm>
            <a:off x="38100" y="706150"/>
            <a:ext cx="9067800" cy="5932200"/>
          </a:xfrm>
          <a:prstGeom prst="rect">
            <a:avLst/>
          </a:prstGeom>
          <a:noFill/>
          <a:ln>
            <a:noFill/>
          </a:ln>
        </p:spPr>
        <p:txBody>
          <a:bodyPr spcFirstLastPara="1" wrap="square" lIns="91425" tIns="45700" rIns="91425" bIns="45700" anchor="t" anchorCtr="0">
            <a:normAutofit/>
          </a:bodyPr>
          <a:lstStyle/>
          <a:p>
            <a:pPr marL="448056" lvl="0" indent="-377443" algn="l" rtl="0">
              <a:lnSpc>
                <a:spcPct val="90000"/>
              </a:lnSpc>
              <a:spcBef>
                <a:spcPts val="0"/>
              </a:spcBef>
              <a:spcAft>
                <a:spcPts val="0"/>
              </a:spcAft>
              <a:buSzPts val="1800"/>
              <a:buFont typeface="Arial"/>
              <a:buChar char="⦿"/>
            </a:pPr>
            <a:r>
              <a:rPr lang="en-US" sz="2200" b="1" u="sng"/>
              <a:t>Plan Ahead</a:t>
            </a:r>
            <a:endParaRPr sz="2200"/>
          </a:p>
          <a:p>
            <a:pPr marL="822960" lvl="1" indent="-294874" algn="l" rtl="0">
              <a:lnSpc>
                <a:spcPct val="90000"/>
              </a:lnSpc>
              <a:spcBef>
                <a:spcPts val="0"/>
              </a:spcBef>
              <a:spcAft>
                <a:spcPts val="0"/>
              </a:spcAft>
              <a:buSzPts val="2000"/>
              <a:buChar char="›"/>
            </a:pPr>
            <a:r>
              <a:rPr lang="en-US" sz="2000"/>
              <a:t>Complete the online application at least </a:t>
            </a:r>
            <a:r>
              <a:rPr lang="en-US" sz="2000" b="1"/>
              <a:t>two to four weeks</a:t>
            </a:r>
            <a:r>
              <a:rPr lang="en-US" sz="2000"/>
              <a:t> before the Board’s designated application deadline.</a:t>
            </a:r>
            <a:endParaRPr sz="2000"/>
          </a:p>
          <a:p>
            <a:pPr marL="822960" lvl="1" indent="-294874" algn="l" rtl="0">
              <a:lnSpc>
                <a:spcPct val="90000"/>
              </a:lnSpc>
              <a:spcBef>
                <a:spcPts val="0"/>
              </a:spcBef>
              <a:spcAft>
                <a:spcPts val="0"/>
              </a:spcAft>
              <a:buSzPts val="2000"/>
              <a:buChar char="›"/>
            </a:pPr>
            <a:r>
              <a:rPr lang="en-US" sz="2000"/>
              <a:t>If you mail anything, make sure you ask for a return receipt </a:t>
            </a:r>
            <a:endParaRPr sz="2000"/>
          </a:p>
          <a:p>
            <a:pPr marL="822960" lvl="1" indent="-294874" algn="l" rtl="0">
              <a:lnSpc>
                <a:spcPct val="90000"/>
              </a:lnSpc>
              <a:spcBef>
                <a:spcPts val="0"/>
              </a:spcBef>
              <a:spcAft>
                <a:spcPts val="0"/>
              </a:spcAft>
              <a:buSzPts val="2000"/>
              <a:buChar char="›"/>
            </a:pPr>
            <a:r>
              <a:rPr lang="en-US" sz="2000"/>
              <a:t>Read everything and follow instructions as stated on the website.</a:t>
            </a:r>
            <a:endParaRPr sz="2000"/>
          </a:p>
          <a:p>
            <a:pPr marL="822960" lvl="1" indent="-294874" algn="l" rtl="0">
              <a:lnSpc>
                <a:spcPct val="90000"/>
              </a:lnSpc>
              <a:spcBef>
                <a:spcPts val="0"/>
              </a:spcBef>
              <a:spcAft>
                <a:spcPts val="0"/>
              </a:spcAft>
              <a:buSzPts val="2000"/>
              <a:buChar char="›"/>
            </a:pPr>
            <a:r>
              <a:rPr lang="en-US" sz="2000"/>
              <a:t>Use this PowerPoint and corresponding handouts to help you</a:t>
            </a:r>
            <a:endParaRPr sz="2000"/>
          </a:p>
          <a:p>
            <a:pPr marL="448056" lvl="0" indent="-377443" algn="l" rtl="0">
              <a:lnSpc>
                <a:spcPct val="90000"/>
              </a:lnSpc>
              <a:spcBef>
                <a:spcPts val="0"/>
              </a:spcBef>
              <a:spcAft>
                <a:spcPts val="0"/>
              </a:spcAft>
              <a:buSzPts val="1800"/>
              <a:buFont typeface="Arial"/>
              <a:buChar char="⦿"/>
            </a:pPr>
            <a:r>
              <a:rPr lang="en-US" sz="2200" b="1" u="sng"/>
              <a:t>Be Patient and Diligent </a:t>
            </a:r>
            <a:endParaRPr sz="2200"/>
          </a:p>
          <a:p>
            <a:pPr marL="822960" lvl="1" indent="-294874" algn="l" rtl="0">
              <a:lnSpc>
                <a:spcPct val="90000"/>
              </a:lnSpc>
              <a:spcBef>
                <a:spcPts val="0"/>
              </a:spcBef>
              <a:spcAft>
                <a:spcPts val="0"/>
              </a:spcAft>
              <a:buSzPts val="2000"/>
              <a:buChar char="›"/>
            </a:pPr>
            <a:r>
              <a:rPr lang="en-US" sz="2000"/>
              <a:t>You will receive login information and a letter via email- reference these before calling the Board.</a:t>
            </a:r>
            <a:endParaRPr sz="2000"/>
          </a:p>
          <a:p>
            <a:pPr marL="822960" lvl="1" indent="-294874" algn="l" rtl="0">
              <a:lnSpc>
                <a:spcPct val="90000"/>
              </a:lnSpc>
              <a:spcBef>
                <a:spcPts val="0"/>
              </a:spcBef>
              <a:spcAft>
                <a:spcPts val="0"/>
              </a:spcAft>
              <a:buSzPts val="2000"/>
              <a:buChar char="›"/>
            </a:pPr>
            <a:r>
              <a:rPr lang="en-US" sz="2000"/>
              <a:t>All documents need to be received and reviewed prior to being awarded licensure. Keep checking your account for your status.</a:t>
            </a:r>
            <a:endParaRPr sz="2000"/>
          </a:p>
          <a:p>
            <a:pPr marL="822960" lvl="1" indent="-294874" algn="l" rtl="0">
              <a:lnSpc>
                <a:spcPct val="90000"/>
              </a:lnSpc>
              <a:spcBef>
                <a:spcPts val="0"/>
              </a:spcBef>
              <a:spcAft>
                <a:spcPts val="0"/>
              </a:spcAft>
              <a:buSzPts val="2000"/>
              <a:buChar char="›"/>
            </a:pPr>
            <a:r>
              <a:rPr lang="en-US" sz="2000"/>
              <a:t>Each organization can take about 4 to 6 weeks to send materials or notify you, including the NCBCMHC.</a:t>
            </a:r>
            <a:endParaRPr sz="2000"/>
          </a:p>
          <a:p>
            <a:pPr marL="822960" lvl="1" indent="-294874" algn="l" rtl="0">
              <a:lnSpc>
                <a:spcPct val="90000"/>
              </a:lnSpc>
              <a:spcBef>
                <a:spcPts val="0"/>
              </a:spcBef>
              <a:spcAft>
                <a:spcPts val="0"/>
              </a:spcAft>
              <a:buSzPts val="2000"/>
              <a:buChar char="›"/>
            </a:pPr>
            <a:r>
              <a:rPr lang="en-US" sz="2000"/>
              <a:t>Remember to log-in and check status before contacting the Board – keep the Board letter with your login information.</a:t>
            </a:r>
            <a:endParaRPr sz="2000"/>
          </a:p>
          <a:p>
            <a:pPr marL="448056" lvl="0" indent="-377443" algn="l" rtl="0">
              <a:lnSpc>
                <a:spcPct val="90000"/>
              </a:lnSpc>
              <a:spcBef>
                <a:spcPts val="0"/>
              </a:spcBef>
              <a:spcAft>
                <a:spcPts val="0"/>
              </a:spcAft>
              <a:buSzPts val="1800"/>
              <a:buFont typeface="Arial"/>
              <a:buChar char="⦿"/>
            </a:pPr>
            <a:r>
              <a:rPr lang="en-US" sz="2200" b="1" u="sng"/>
              <a:t>Be Wise</a:t>
            </a:r>
            <a:endParaRPr sz="2200"/>
          </a:p>
          <a:p>
            <a:pPr marL="822960" lvl="1" indent="-305069" algn="l" rtl="0">
              <a:lnSpc>
                <a:spcPct val="90000"/>
              </a:lnSpc>
              <a:spcBef>
                <a:spcPts val="0"/>
              </a:spcBef>
              <a:spcAft>
                <a:spcPts val="0"/>
              </a:spcAft>
              <a:buSzPts val="2000"/>
              <a:buChar char="›"/>
            </a:pPr>
            <a:r>
              <a:rPr lang="en-US" sz="2000"/>
              <a:t>Send supervision contract in with your application around the time the board meets. </a:t>
            </a:r>
            <a:endParaRPr sz="2000"/>
          </a:p>
          <a:p>
            <a:pPr marL="822960" lvl="1" indent="-305069" algn="l" rtl="0">
              <a:lnSpc>
                <a:spcPct val="90000"/>
              </a:lnSpc>
              <a:spcBef>
                <a:spcPts val="0"/>
              </a:spcBef>
              <a:spcAft>
                <a:spcPts val="0"/>
              </a:spcAft>
              <a:buSzPts val="2000"/>
              <a:buChar char="›"/>
            </a:pPr>
            <a:r>
              <a:rPr lang="en-US" sz="2000"/>
              <a:t>You cannot start working until your supervisor receives notice that they have been approved.</a:t>
            </a:r>
            <a:endParaRPr sz="2000"/>
          </a:p>
        </p:txBody>
      </p:sp>
      <p:sp>
        <p:nvSpPr>
          <p:cNvPr id="349" name="Google Shape;349;p29"/>
          <p:cNvSpPr txBox="1">
            <a:spLocks noGrp="1"/>
          </p:cNvSpPr>
          <p:nvPr>
            <p:ph type="ftr" idx="11"/>
          </p:nvPr>
        </p:nvSpPr>
        <p:spPr>
          <a:xfrm>
            <a:off x="-1" y="6557100"/>
            <a:ext cx="1727700" cy="300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Rosen, October 2020</a:t>
            </a:r>
            <a:endParaRPr/>
          </a:p>
        </p:txBody>
      </p:sp>
      <p:sp>
        <p:nvSpPr>
          <p:cNvPr id="350" name="Google Shape;350;p29"/>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29</a:t>
            </a:fld>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14"/>
        <p:cNvGrpSpPr/>
        <p:nvPr/>
      </p:nvGrpSpPr>
      <p:grpSpPr>
        <a:xfrm>
          <a:off x="0" y="0"/>
          <a:ext cx="0" cy="0"/>
          <a:chOff x="0" y="0"/>
          <a:chExt cx="0" cy="0"/>
        </a:xfrm>
      </p:grpSpPr>
      <p:sp>
        <p:nvSpPr>
          <p:cNvPr id="115" name="Google Shape;115;p3"/>
          <p:cNvSpPr txBox="1">
            <a:spLocks noGrp="1"/>
          </p:cNvSpPr>
          <p:nvPr>
            <p:ph type="title"/>
          </p:nvPr>
        </p:nvSpPr>
        <p:spPr>
          <a:xfrm>
            <a:off x="457200" y="-59700"/>
            <a:ext cx="8229600" cy="1126500"/>
          </a:xfrm>
          <a:prstGeom prst="rect">
            <a:avLst/>
          </a:prstGeom>
          <a:noFill/>
          <a:ln>
            <a:noFill/>
          </a:ln>
        </p:spPr>
        <p:txBody>
          <a:bodyPr spcFirstLastPara="1" wrap="square" lIns="91425" tIns="45700" rIns="91425" bIns="45700" anchor="ctr" anchorCtr="0">
            <a:normAutofit/>
          </a:bodyPr>
          <a:lstStyle/>
          <a:p>
            <a:pPr marL="484632" lvl="0" indent="0" algn="ctr" rtl="0">
              <a:spcBef>
                <a:spcPts val="0"/>
              </a:spcBef>
              <a:spcAft>
                <a:spcPts val="0"/>
              </a:spcAft>
              <a:buClr>
                <a:srgbClr val="FFB353"/>
              </a:buClr>
              <a:buSzPts val="3600"/>
              <a:buFont typeface="Century Gothic"/>
              <a:buNone/>
            </a:pPr>
            <a:r>
              <a:rPr lang="en-US" sz="3600"/>
              <a:t>	Three Levels of Licensure</a:t>
            </a:r>
            <a:endParaRPr/>
          </a:p>
        </p:txBody>
      </p:sp>
      <p:sp>
        <p:nvSpPr>
          <p:cNvPr id="116" name="Google Shape;116;p3"/>
          <p:cNvSpPr txBox="1">
            <a:spLocks noGrp="1"/>
          </p:cNvSpPr>
          <p:nvPr>
            <p:ph type="body" idx="1"/>
          </p:nvPr>
        </p:nvSpPr>
        <p:spPr>
          <a:xfrm>
            <a:off x="457200" y="1107100"/>
            <a:ext cx="8458200" cy="5334000"/>
          </a:xfrm>
          <a:prstGeom prst="rect">
            <a:avLst/>
          </a:prstGeom>
          <a:noFill/>
          <a:ln>
            <a:noFill/>
          </a:ln>
        </p:spPr>
        <p:txBody>
          <a:bodyPr spcFirstLastPara="1" wrap="square" lIns="91425" tIns="45700" rIns="91425" bIns="45700" anchor="t" anchorCtr="0">
            <a:normAutofit/>
          </a:bodyPr>
          <a:lstStyle/>
          <a:p>
            <a:pPr marL="448056" lvl="0" indent="-384047" algn="l" rtl="0">
              <a:lnSpc>
                <a:spcPct val="90000"/>
              </a:lnSpc>
              <a:spcBef>
                <a:spcPts val="0"/>
              </a:spcBef>
              <a:spcAft>
                <a:spcPts val="0"/>
              </a:spcAft>
              <a:buSzPts val="2400"/>
              <a:buChar char="⦿"/>
            </a:pPr>
            <a:r>
              <a:rPr lang="en-US"/>
              <a:t>LCMHCA </a:t>
            </a:r>
            <a:endParaRPr/>
          </a:p>
          <a:p>
            <a:pPr marL="822960" lvl="1" indent="-285750" algn="l" rtl="0">
              <a:lnSpc>
                <a:spcPct val="90000"/>
              </a:lnSpc>
              <a:spcBef>
                <a:spcPts val="520"/>
              </a:spcBef>
              <a:spcAft>
                <a:spcPts val="0"/>
              </a:spcAft>
              <a:buSzPts val="2470"/>
              <a:buChar char="›"/>
            </a:pPr>
            <a:r>
              <a:rPr lang="en-US"/>
              <a:t>Licensed Clinical Mental Health Counselor Associate</a:t>
            </a:r>
            <a:endParaRPr/>
          </a:p>
          <a:p>
            <a:pPr marL="822960" lvl="1" indent="-285750" algn="l" rtl="0">
              <a:lnSpc>
                <a:spcPct val="90000"/>
              </a:lnSpc>
              <a:spcBef>
                <a:spcPts val="520"/>
              </a:spcBef>
              <a:spcAft>
                <a:spcPts val="0"/>
              </a:spcAft>
              <a:buSzPts val="2470"/>
              <a:buChar char="›"/>
            </a:pPr>
            <a:r>
              <a:rPr lang="en-US"/>
              <a:t>Restricted license - must have a board approved supervision contract on file</a:t>
            </a:r>
            <a:endParaRPr/>
          </a:p>
          <a:p>
            <a:pPr marL="448056" lvl="0" indent="-384047" algn="l" rtl="0">
              <a:lnSpc>
                <a:spcPct val="90000"/>
              </a:lnSpc>
              <a:spcBef>
                <a:spcPts val="600"/>
              </a:spcBef>
              <a:spcAft>
                <a:spcPts val="0"/>
              </a:spcAft>
              <a:buSzPts val="2400"/>
              <a:buChar char="⦿"/>
            </a:pPr>
            <a:r>
              <a:rPr lang="en-US"/>
              <a:t>LCMHC</a:t>
            </a:r>
            <a:endParaRPr/>
          </a:p>
          <a:p>
            <a:pPr marL="822960" lvl="1" indent="-285750" algn="l" rtl="0">
              <a:lnSpc>
                <a:spcPct val="90000"/>
              </a:lnSpc>
              <a:spcBef>
                <a:spcPts val="520"/>
              </a:spcBef>
              <a:spcAft>
                <a:spcPts val="0"/>
              </a:spcAft>
              <a:buSzPts val="2470"/>
              <a:buChar char="›"/>
            </a:pPr>
            <a:r>
              <a:rPr lang="en-US"/>
              <a:t>Licensed Clinical Mental Health Counselor</a:t>
            </a:r>
            <a:endParaRPr/>
          </a:p>
          <a:p>
            <a:pPr marL="822960" lvl="1" indent="-285750" algn="l" rtl="0">
              <a:lnSpc>
                <a:spcPct val="90000"/>
              </a:lnSpc>
              <a:spcBef>
                <a:spcPts val="520"/>
              </a:spcBef>
              <a:spcAft>
                <a:spcPts val="0"/>
              </a:spcAft>
              <a:buSzPts val="2470"/>
              <a:buChar char="›"/>
            </a:pPr>
            <a:r>
              <a:rPr lang="en-US"/>
              <a:t>Unrestricted license- supervision not required </a:t>
            </a:r>
            <a:endParaRPr/>
          </a:p>
          <a:p>
            <a:pPr marL="448056" lvl="0" indent="-384047" algn="l" rtl="0">
              <a:lnSpc>
                <a:spcPct val="90000"/>
              </a:lnSpc>
              <a:spcBef>
                <a:spcPts val="600"/>
              </a:spcBef>
              <a:spcAft>
                <a:spcPts val="0"/>
              </a:spcAft>
              <a:buSzPts val="2400"/>
              <a:buChar char="⦿"/>
            </a:pPr>
            <a:r>
              <a:rPr lang="en-US"/>
              <a:t>LCMHCS</a:t>
            </a:r>
            <a:endParaRPr/>
          </a:p>
          <a:p>
            <a:pPr marL="822960" lvl="1" indent="-285750" algn="l" rtl="0">
              <a:lnSpc>
                <a:spcPct val="90000"/>
              </a:lnSpc>
              <a:spcBef>
                <a:spcPts val="520"/>
              </a:spcBef>
              <a:spcAft>
                <a:spcPts val="0"/>
              </a:spcAft>
              <a:buSzPts val="2470"/>
              <a:buChar char="›"/>
            </a:pPr>
            <a:r>
              <a:rPr lang="en-US"/>
              <a:t>Licensed Clinical Mental Health Counselor Supervisor</a:t>
            </a:r>
            <a:endParaRPr/>
          </a:p>
          <a:p>
            <a:pPr marL="822960" lvl="1" indent="-285750" algn="l" rtl="0">
              <a:lnSpc>
                <a:spcPct val="90000"/>
              </a:lnSpc>
              <a:spcBef>
                <a:spcPts val="520"/>
              </a:spcBef>
              <a:spcAft>
                <a:spcPts val="0"/>
              </a:spcAft>
              <a:buSzPts val="2470"/>
              <a:buChar char="›"/>
            </a:pPr>
            <a:r>
              <a:rPr lang="en-US"/>
              <a:t>Board approved supervisor</a:t>
            </a:r>
            <a:endParaRPr/>
          </a:p>
        </p:txBody>
      </p:sp>
      <p:sp>
        <p:nvSpPr>
          <p:cNvPr id="117" name="Google Shape;117;p3"/>
          <p:cNvSpPr txBox="1">
            <a:spLocks noGrp="1"/>
          </p:cNvSpPr>
          <p:nvPr>
            <p:ph type="ftr" idx="11"/>
          </p:nvPr>
        </p:nvSpPr>
        <p:spPr>
          <a:xfrm>
            <a:off x="4" y="6481400"/>
            <a:ext cx="1694100" cy="300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Rosen, October 2020</a:t>
            </a:r>
            <a:endParaRPr/>
          </a:p>
        </p:txBody>
      </p:sp>
      <p:sp>
        <p:nvSpPr>
          <p:cNvPr id="118" name="Google Shape;118;p3"/>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3</a:t>
            </a:fld>
            <a:endParaRPr/>
          </a:p>
        </p:txBody>
      </p:sp>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355"/>
        <p:cNvGrpSpPr/>
        <p:nvPr/>
      </p:nvGrpSpPr>
      <p:grpSpPr>
        <a:xfrm>
          <a:off x="0" y="0"/>
          <a:ext cx="0" cy="0"/>
          <a:chOff x="0" y="0"/>
          <a:chExt cx="0" cy="0"/>
        </a:xfrm>
      </p:grpSpPr>
      <p:sp>
        <p:nvSpPr>
          <p:cNvPr id="356" name="Google Shape;356;p22"/>
          <p:cNvSpPr txBox="1">
            <a:spLocks noGrp="1"/>
          </p:cNvSpPr>
          <p:nvPr>
            <p:ph type="title"/>
          </p:nvPr>
        </p:nvSpPr>
        <p:spPr>
          <a:xfrm>
            <a:off x="190500" y="343375"/>
            <a:ext cx="8763000" cy="728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B353"/>
              </a:buClr>
              <a:buSzPts val="3600"/>
              <a:buFont typeface="Century Gothic"/>
              <a:buNone/>
            </a:pPr>
            <a:r>
              <a:rPr lang="en-US" sz="2800"/>
              <a:t>Review: Verification of Graduate Counseling </a:t>
            </a:r>
            <a:r>
              <a:rPr lang="en-US"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9"/>
                  </a:ext>
                </a:extLst>
              </a:rPr>
              <a:t>Experience</a:t>
            </a:r>
            <a:endParaRPr sz="2800"/>
          </a:p>
          <a:p>
            <a:pPr marL="484632" lvl="0" indent="0" algn="ctr" rtl="0">
              <a:spcBef>
                <a:spcPts val="0"/>
              </a:spcBef>
              <a:spcAft>
                <a:spcPts val="0"/>
              </a:spcAft>
              <a:buClr>
                <a:srgbClr val="FFB353"/>
              </a:buClr>
              <a:buSzPts val="3600"/>
              <a:buFont typeface="Century Gothic"/>
              <a:buNone/>
            </a:pPr>
            <a:r>
              <a:rPr lang="en-US" sz="1580">
                <a:solidFill>
                  <a:srgbClr val="FF0000"/>
                </a:solidFill>
              </a:rPr>
              <a:t>**see pages 24 on handout for overview example**</a:t>
            </a:r>
            <a:endParaRPr sz="2900"/>
          </a:p>
        </p:txBody>
      </p:sp>
      <p:sp>
        <p:nvSpPr>
          <p:cNvPr id="357" name="Google Shape;357;p22"/>
          <p:cNvSpPr txBox="1">
            <a:spLocks noGrp="1"/>
          </p:cNvSpPr>
          <p:nvPr>
            <p:ph type="body" idx="1"/>
          </p:nvPr>
        </p:nvSpPr>
        <p:spPr>
          <a:xfrm>
            <a:off x="341850" y="1221325"/>
            <a:ext cx="8460300" cy="5259600"/>
          </a:xfrm>
          <a:prstGeom prst="rect">
            <a:avLst/>
          </a:prstGeom>
          <a:noFill/>
          <a:ln>
            <a:noFill/>
          </a:ln>
        </p:spPr>
        <p:txBody>
          <a:bodyPr spcFirstLastPara="1" wrap="square" lIns="91425" tIns="45700" rIns="91425" bIns="45700" anchor="t" anchorCtr="0">
            <a:normAutofit/>
          </a:bodyPr>
          <a:lstStyle/>
          <a:p>
            <a:pPr marL="448056" lvl="1" indent="-395224" algn="l" rtl="0">
              <a:lnSpc>
                <a:spcPct val="80000"/>
              </a:lnSpc>
              <a:spcBef>
                <a:spcPts val="1000"/>
              </a:spcBef>
              <a:spcAft>
                <a:spcPts val="0"/>
              </a:spcAft>
              <a:buSzPts val="2100"/>
              <a:buFont typeface="Noto Sans Symbols"/>
              <a:buChar char="⦿"/>
            </a:pPr>
            <a:r>
              <a:rPr lang="en-US" sz="2100"/>
              <a:t>Although the VGC form is electronically submitted you will need your University Supervisor to sign a hard copy of the completed VGC</a:t>
            </a:r>
            <a:endParaRPr sz="2100"/>
          </a:p>
          <a:p>
            <a:pPr marL="1106424" lvl="2" indent="-247650" algn="l" rtl="0">
              <a:lnSpc>
                <a:spcPct val="80000"/>
              </a:lnSpc>
              <a:spcBef>
                <a:spcPts val="1000"/>
              </a:spcBef>
              <a:spcAft>
                <a:spcPts val="0"/>
              </a:spcAft>
              <a:buSzPts val="2100"/>
              <a:buFont typeface="Noto Sans Symbols"/>
              <a:buChar char="●"/>
            </a:pPr>
            <a:r>
              <a:rPr lang="en-US" sz="2100"/>
              <a:t>For legal purposes, students needs to have a signed, hard copy of the form for their records</a:t>
            </a:r>
            <a:endParaRPr sz="2100"/>
          </a:p>
          <a:p>
            <a:pPr marL="1106424" lvl="2" indent="-247650" algn="l" rtl="0">
              <a:lnSpc>
                <a:spcPct val="80000"/>
              </a:lnSpc>
              <a:spcBef>
                <a:spcPts val="1000"/>
              </a:spcBef>
              <a:spcAft>
                <a:spcPts val="0"/>
              </a:spcAft>
              <a:buSzPts val="2100"/>
              <a:buFont typeface="Noto Sans Symbols"/>
              <a:buChar char="●"/>
            </a:pPr>
            <a:r>
              <a:rPr lang="en-US" sz="2100" b="1" i="1" u="sng"/>
              <a:t>At the end of each semester, student complete the form(s) and have the University Supervisor sign the hard copy of the form.</a:t>
            </a:r>
            <a:endParaRPr sz="2100" b="1" i="1" u="sng"/>
          </a:p>
          <a:p>
            <a:pPr marL="1106424" lvl="2" indent="-247650" algn="l" rtl="0">
              <a:lnSpc>
                <a:spcPct val="80000"/>
              </a:lnSpc>
              <a:spcBef>
                <a:spcPts val="1000"/>
              </a:spcBef>
              <a:spcAft>
                <a:spcPts val="0"/>
              </a:spcAft>
              <a:buSzPts val="2100"/>
              <a:buFont typeface="Noto Sans Symbols"/>
              <a:buChar char="●"/>
            </a:pPr>
            <a:r>
              <a:rPr lang="en-US" sz="2100" b="1"/>
              <a:t>One form per site; at the end of each semester for practicum or internship - meaning 3 total - form found </a:t>
            </a:r>
            <a:r>
              <a:rPr lang="en-US" sz="2100" b="1" u="sng">
                <a:solidFill>
                  <a:schemeClr val="hlink"/>
                </a:solidFill>
                <a:hlinkClick r:id="rId3"/>
              </a:rPr>
              <a:t>HERE</a:t>
            </a:r>
            <a:r>
              <a:rPr lang="en-US" sz="2100" b="1"/>
              <a:t> on CFE website</a:t>
            </a:r>
            <a:endParaRPr sz="2100" b="1" i="1" u="sng"/>
          </a:p>
          <a:p>
            <a:pPr marL="448056" lvl="0" indent="-376428" algn="l" rtl="0">
              <a:lnSpc>
                <a:spcPct val="80000"/>
              </a:lnSpc>
              <a:spcBef>
                <a:spcPts val="1000"/>
              </a:spcBef>
              <a:spcAft>
                <a:spcPts val="0"/>
              </a:spcAft>
              <a:buSzPts val="2100"/>
              <a:buChar char="⦿"/>
            </a:pPr>
            <a:r>
              <a:rPr lang="en-US" sz="21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
                  </a:ext>
                </a:extLst>
              </a:rPr>
              <a:t>After each semester upload signed completed form to Supervision Assist along with your training form</a:t>
            </a:r>
            <a:endParaRPr sz="21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
                </a:ext>
              </a:extLst>
            </a:endParaRPr>
          </a:p>
          <a:p>
            <a:pPr marL="448056" lvl="0" indent="-376428" algn="l" rtl="0">
              <a:lnSpc>
                <a:spcPct val="80000"/>
              </a:lnSpc>
              <a:spcBef>
                <a:spcPts val="1000"/>
              </a:spcBef>
              <a:spcAft>
                <a:spcPts val="0"/>
              </a:spcAft>
              <a:buSzPts val="2100"/>
              <a:buChar char="⦿"/>
            </a:pPr>
            <a:r>
              <a:rPr lang="en-US" sz="21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
                  </a:ext>
                </a:extLst>
              </a:rPr>
              <a:t>Once the online LCMHCA application is submitted, contact each University Supervisor and attach the VGC form that corresponds with that course for quick completions of your electronic VGCE</a:t>
            </a:r>
            <a:endParaRPr sz="2100"/>
          </a:p>
          <a:p>
            <a:pPr marL="448056" lvl="0" indent="-243078" algn="l" rtl="0">
              <a:lnSpc>
                <a:spcPct val="80000"/>
              </a:lnSpc>
              <a:spcBef>
                <a:spcPts val="555"/>
              </a:spcBef>
              <a:spcAft>
                <a:spcPts val="0"/>
              </a:spcAft>
              <a:buSzPts val="2220"/>
              <a:buNone/>
            </a:pPr>
            <a:endParaRPr sz="2775"/>
          </a:p>
        </p:txBody>
      </p:sp>
      <p:sp>
        <p:nvSpPr>
          <p:cNvPr id="358" name="Google Shape;358;p22"/>
          <p:cNvSpPr txBox="1">
            <a:spLocks noGrp="1"/>
          </p:cNvSpPr>
          <p:nvPr>
            <p:ph type="ftr" idx="11"/>
          </p:nvPr>
        </p:nvSpPr>
        <p:spPr>
          <a:xfrm>
            <a:off x="4" y="6557100"/>
            <a:ext cx="1505400" cy="300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Rosen, October 2020</a:t>
            </a:r>
            <a:endParaRPr/>
          </a:p>
        </p:txBody>
      </p:sp>
      <p:sp>
        <p:nvSpPr>
          <p:cNvPr id="359" name="Google Shape;359;p22"/>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30</a:t>
            </a:fld>
            <a:endParaRPr/>
          </a:p>
        </p:txBody>
      </p:sp>
    </p:spTree>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9b4e49158f_0_0"/>
          <p:cNvSpPr txBox="1">
            <a:spLocks noGrp="1"/>
          </p:cNvSpPr>
          <p:nvPr>
            <p:ph type="title"/>
          </p:nvPr>
        </p:nvSpPr>
        <p:spPr>
          <a:xfrm>
            <a:off x="52125" y="0"/>
            <a:ext cx="9091800" cy="1107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900"/>
              <a:t>Review- LMCHC-A Application Contents include:</a:t>
            </a:r>
            <a:endParaRPr sz="2900"/>
          </a:p>
          <a:p>
            <a:pPr marL="484632" lvl="0" indent="0" algn="ctr" rtl="0">
              <a:spcBef>
                <a:spcPts val="0"/>
              </a:spcBef>
              <a:spcAft>
                <a:spcPts val="0"/>
              </a:spcAft>
              <a:buClr>
                <a:srgbClr val="FFB353"/>
              </a:buClr>
              <a:buSzPts val="3600"/>
              <a:buFont typeface="Century Gothic"/>
              <a:buNone/>
            </a:pPr>
            <a:r>
              <a:rPr lang="en-US" sz="1380">
                <a:solidFill>
                  <a:srgbClr val="FF0000"/>
                </a:solidFill>
              </a:rPr>
              <a:t>**see pages 1-18 on handout for overview example**</a:t>
            </a:r>
            <a:endParaRPr sz="2900"/>
          </a:p>
        </p:txBody>
      </p:sp>
      <p:sp>
        <p:nvSpPr>
          <p:cNvPr id="366" name="Google Shape;366;g9b4e49158f_0_0"/>
          <p:cNvSpPr txBox="1">
            <a:spLocks noGrp="1"/>
          </p:cNvSpPr>
          <p:nvPr>
            <p:ph type="body" idx="1"/>
          </p:nvPr>
        </p:nvSpPr>
        <p:spPr>
          <a:xfrm>
            <a:off x="158100" y="977700"/>
            <a:ext cx="8827800" cy="56130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650"/>
              <a:t>1. Completed and signed </a:t>
            </a:r>
            <a:r>
              <a:rPr lang="en-US" sz="1650" b="1"/>
              <a:t>official LCMHCA application</a:t>
            </a:r>
            <a:r>
              <a:rPr lang="en-US" sz="1650"/>
              <a:t> found at: </a:t>
            </a:r>
            <a:r>
              <a:rPr lang="en-US" sz="1650" u="sng">
                <a:solidFill>
                  <a:schemeClr val="hlink"/>
                </a:solidFill>
                <a:hlinkClick r:id="rId3"/>
              </a:rPr>
              <a:t>https://ncblpc.org/Licensure/Applying</a:t>
            </a:r>
            <a:endParaRPr sz="1650"/>
          </a:p>
          <a:p>
            <a:pPr marL="914400" lvl="0" indent="-333375" algn="l" rtl="0">
              <a:lnSpc>
                <a:spcPct val="115000"/>
              </a:lnSpc>
              <a:spcBef>
                <a:spcPts val="0"/>
              </a:spcBef>
              <a:spcAft>
                <a:spcPts val="0"/>
              </a:spcAft>
              <a:buSzPts val="1650"/>
              <a:buChar char="➔"/>
            </a:pPr>
            <a:r>
              <a:rPr lang="en-US" sz="1650"/>
              <a:t>necessary forms to accompany application will become available once you complete the application and submit your payment.</a:t>
            </a:r>
            <a:endParaRPr sz="1650"/>
          </a:p>
          <a:p>
            <a:pPr marL="0" lvl="0" indent="0" algn="l" rtl="0">
              <a:lnSpc>
                <a:spcPct val="115000"/>
              </a:lnSpc>
              <a:spcBef>
                <a:spcPts val="0"/>
              </a:spcBef>
              <a:spcAft>
                <a:spcPts val="0"/>
              </a:spcAft>
              <a:buClr>
                <a:schemeClr val="dk1"/>
              </a:buClr>
              <a:buSzPts val="1100"/>
              <a:buFont typeface="Arial"/>
              <a:buNone/>
            </a:pPr>
            <a:r>
              <a:rPr lang="en-US" sz="1650"/>
              <a:t>2. </a:t>
            </a:r>
            <a:r>
              <a:rPr lang="en-US" sz="1650" b="1"/>
              <a:t> Payment form and total of $238.00</a:t>
            </a:r>
            <a:r>
              <a:rPr lang="en-US" sz="1650"/>
              <a:t> (application is $200, background check is $38)</a:t>
            </a:r>
            <a:endParaRPr sz="1650"/>
          </a:p>
          <a:p>
            <a:pPr marL="0" lvl="0" indent="0" algn="l" rtl="0">
              <a:lnSpc>
                <a:spcPct val="115000"/>
              </a:lnSpc>
              <a:spcBef>
                <a:spcPts val="0"/>
              </a:spcBef>
              <a:spcAft>
                <a:spcPts val="0"/>
              </a:spcAft>
              <a:buClr>
                <a:schemeClr val="dk1"/>
              </a:buClr>
              <a:buSzPts val="1100"/>
              <a:buFont typeface="Arial"/>
              <a:buNone/>
            </a:pPr>
            <a:r>
              <a:rPr lang="en-US" sz="1650"/>
              <a:t>3.  </a:t>
            </a:r>
            <a:r>
              <a:rPr lang="en-US" sz="1650" b="1"/>
              <a:t>Official Conferred Transcript</a:t>
            </a:r>
            <a:r>
              <a:rPr lang="en-US" sz="1650"/>
              <a:t> directly from University Registrar office to</a:t>
            </a:r>
            <a:r>
              <a:rPr lang="en-US" sz="165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3"/>
                  </a:ext>
                </a:extLst>
              </a:rPr>
              <a:t> NCBLCMHC</a:t>
            </a:r>
            <a:endParaRPr sz="1650"/>
          </a:p>
          <a:p>
            <a:pPr marL="0" lvl="0" indent="0" algn="l" rtl="0">
              <a:lnSpc>
                <a:spcPct val="115000"/>
              </a:lnSpc>
              <a:spcBef>
                <a:spcPts val="0"/>
              </a:spcBef>
              <a:spcAft>
                <a:spcPts val="0"/>
              </a:spcAft>
              <a:buClr>
                <a:schemeClr val="dk1"/>
              </a:buClr>
              <a:buSzPts val="1100"/>
              <a:buFont typeface="Arial"/>
              <a:buNone/>
            </a:pPr>
            <a:r>
              <a:rPr lang="en-US" sz="1650"/>
              <a:t>4.  </a:t>
            </a:r>
            <a:r>
              <a:rPr lang="en-US" sz="1650" b="1"/>
              <a:t>Completed Electronic Forms</a:t>
            </a:r>
            <a:r>
              <a:rPr lang="en-US" sz="1650"/>
              <a:t> that become available once you complete the	application</a:t>
            </a:r>
            <a:endParaRPr sz="1650"/>
          </a:p>
          <a:p>
            <a:pPr marL="0" lvl="0" indent="0" algn="l" rtl="0">
              <a:lnSpc>
                <a:spcPct val="115000"/>
              </a:lnSpc>
              <a:spcBef>
                <a:spcPts val="0"/>
              </a:spcBef>
              <a:spcAft>
                <a:spcPts val="0"/>
              </a:spcAft>
              <a:buClr>
                <a:schemeClr val="dk1"/>
              </a:buClr>
              <a:buSzPts val="1100"/>
              <a:buFont typeface="Arial"/>
              <a:buNone/>
            </a:pPr>
            <a:r>
              <a:rPr lang="en-US" sz="1650"/>
              <a:t>5.  </a:t>
            </a:r>
            <a:r>
              <a:rPr lang="en-US" sz="1650" b="1"/>
              <a:t>Examination Scores</a:t>
            </a:r>
            <a:r>
              <a:rPr lang="en-US" sz="1650"/>
              <a:t> from NBCC sent directly to NCBLCMHC (also send conferred transcript to NBCC so they can release your scores to NCBCMHC)</a:t>
            </a:r>
            <a:endParaRPr sz="1650"/>
          </a:p>
          <a:p>
            <a:pPr marL="0" lvl="0" indent="0" algn="l" rtl="0">
              <a:lnSpc>
                <a:spcPct val="115000"/>
              </a:lnSpc>
              <a:spcBef>
                <a:spcPts val="0"/>
              </a:spcBef>
              <a:spcAft>
                <a:spcPts val="0"/>
              </a:spcAft>
              <a:buClr>
                <a:schemeClr val="dk1"/>
              </a:buClr>
              <a:buSzPts val="1100"/>
              <a:buFont typeface="Arial"/>
              <a:buNone/>
            </a:pPr>
            <a:r>
              <a:rPr lang="en-US" sz="1650"/>
              <a:t>6.  </a:t>
            </a:r>
            <a:r>
              <a:rPr lang="en-US" sz="1650" b="1"/>
              <a:t>Verification of Graduate Counseling Experience Form </a:t>
            </a:r>
            <a:r>
              <a:rPr lang="en-US" sz="1650"/>
              <a:t>(one from each field		experience semester, completed and signed by University Supervisors)</a:t>
            </a:r>
            <a:endParaRPr sz="1650"/>
          </a:p>
          <a:p>
            <a:pPr marL="914400" lvl="0" indent="-333375" algn="l" rtl="0">
              <a:lnSpc>
                <a:spcPct val="115000"/>
              </a:lnSpc>
              <a:spcBef>
                <a:spcPts val="0"/>
              </a:spcBef>
              <a:spcAft>
                <a:spcPts val="0"/>
              </a:spcAft>
              <a:buSzPts val="1650"/>
              <a:buChar char="➔"/>
            </a:pPr>
            <a:r>
              <a:rPr lang="en-US" sz="1650"/>
              <a:t>This is now done electronically</a:t>
            </a:r>
            <a:endParaRPr sz="1650"/>
          </a:p>
          <a:p>
            <a:pPr marL="0" lvl="0" indent="0" algn="l" rtl="0">
              <a:lnSpc>
                <a:spcPct val="115000"/>
              </a:lnSpc>
              <a:spcBef>
                <a:spcPts val="0"/>
              </a:spcBef>
              <a:spcAft>
                <a:spcPts val="0"/>
              </a:spcAft>
              <a:buClr>
                <a:schemeClr val="dk1"/>
              </a:buClr>
              <a:buSzPts val="1100"/>
              <a:buFont typeface="Arial"/>
              <a:buNone/>
            </a:pPr>
            <a:r>
              <a:rPr lang="en-US" sz="1650"/>
              <a:t>7. </a:t>
            </a:r>
            <a:r>
              <a:rPr lang="en-US" sz="1650" b="1"/>
              <a:t>Professional Disclosure Statement</a:t>
            </a:r>
            <a:endParaRPr sz="1650" b="1"/>
          </a:p>
          <a:p>
            <a:pPr marL="0" lvl="0" indent="0" algn="l" rtl="0">
              <a:lnSpc>
                <a:spcPct val="115000"/>
              </a:lnSpc>
              <a:spcBef>
                <a:spcPts val="0"/>
              </a:spcBef>
              <a:spcAft>
                <a:spcPts val="0"/>
              </a:spcAft>
              <a:buClr>
                <a:schemeClr val="dk1"/>
              </a:buClr>
              <a:buSzPts val="1100"/>
              <a:buFont typeface="Arial"/>
              <a:buNone/>
            </a:pPr>
            <a:r>
              <a:rPr lang="en-US" sz="1650"/>
              <a:t>8. </a:t>
            </a:r>
            <a:r>
              <a:rPr lang="en-US" sz="1650" b="1"/>
              <a:t>Ethics Attestation Certification &amp; Agreement</a:t>
            </a:r>
            <a:endParaRPr sz="1650" b="1"/>
          </a:p>
          <a:p>
            <a:pPr marL="0" lvl="0" indent="0" algn="l" rtl="0">
              <a:lnSpc>
                <a:spcPct val="115000"/>
              </a:lnSpc>
              <a:spcBef>
                <a:spcPts val="0"/>
              </a:spcBef>
              <a:spcAft>
                <a:spcPts val="0"/>
              </a:spcAft>
              <a:buClr>
                <a:schemeClr val="dk1"/>
              </a:buClr>
              <a:buSzPts val="1100"/>
              <a:buFont typeface="Arial"/>
              <a:buNone/>
            </a:pPr>
            <a:r>
              <a:rPr lang="en-US" sz="1650"/>
              <a:t>9. </a:t>
            </a:r>
            <a:r>
              <a:rPr lang="en-US" sz="1650" b="1"/>
              <a:t>Jurisprudence Exam</a:t>
            </a:r>
            <a:r>
              <a:rPr lang="en-US" sz="1650"/>
              <a:t> – link becomes available when you complete the			application</a:t>
            </a:r>
            <a:endParaRPr sz="1650"/>
          </a:p>
          <a:p>
            <a:pPr marL="0" lvl="0" indent="0" algn="l" rtl="0">
              <a:lnSpc>
                <a:spcPct val="115000"/>
              </a:lnSpc>
              <a:spcBef>
                <a:spcPts val="0"/>
              </a:spcBef>
              <a:spcAft>
                <a:spcPts val="0"/>
              </a:spcAft>
              <a:buClr>
                <a:schemeClr val="dk1"/>
              </a:buClr>
              <a:buSzPts val="1100"/>
              <a:buFont typeface="Arial"/>
              <a:buNone/>
            </a:pPr>
            <a:r>
              <a:rPr lang="en-US" sz="1650"/>
              <a:t>10. </a:t>
            </a:r>
            <a:r>
              <a:rPr lang="en-US" sz="1650" b="1"/>
              <a:t>Live-scan &amp; Authority for Release for Criminal Background Check form</a:t>
            </a:r>
            <a:endParaRPr sz="1650" b="1"/>
          </a:p>
          <a:p>
            <a:pPr marL="0" lvl="0" indent="0" algn="l" rtl="0">
              <a:lnSpc>
                <a:spcPct val="115000"/>
              </a:lnSpc>
              <a:spcBef>
                <a:spcPts val="0"/>
              </a:spcBef>
              <a:spcAft>
                <a:spcPts val="0"/>
              </a:spcAft>
              <a:buClr>
                <a:schemeClr val="dk1"/>
              </a:buClr>
              <a:buSzPts val="1100"/>
              <a:buFont typeface="Arial"/>
              <a:buNone/>
            </a:pPr>
            <a:r>
              <a:rPr lang="en-US" sz="1650"/>
              <a:t>11. </a:t>
            </a:r>
            <a:r>
              <a:rPr lang="en-US" sz="1650" b="1"/>
              <a:t>Application Affidavit Notary</a:t>
            </a:r>
            <a:endParaRPr sz="1650" b="1"/>
          </a:p>
          <a:p>
            <a:pPr marL="457200" lvl="0" indent="0" algn="l" rtl="0">
              <a:lnSpc>
                <a:spcPct val="80000"/>
              </a:lnSpc>
              <a:spcBef>
                <a:spcPts val="340"/>
              </a:spcBef>
              <a:spcAft>
                <a:spcPts val="0"/>
              </a:spcAft>
              <a:buNone/>
            </a:pPr>
            <a:endParaRPr/>
          </a:p>
          <a:p>
            <a:pPr marL="0" lvl="0" indent="0" algn="r" rtl="0">
              <a:spcBef>
                <a:spcPts val="0"/>
              </a:spcBef>
              <a:spcAft>
                <a:spcPts val="0"/>
              </a:spcAft>
              <a:buNone/>
            </a:pPr>
            <a:endParaRPr/>
          </a:p>
        </p:txBody>
      </p:sp>
      <p:sp>
        <p:nvSpPr>
          <p:cNvPr id="367" name="Google Shape;367;g9b4e49158f_0_0"/>
          <p:cNvSpPr txBox="1">
            <a:spLocks noGrp="1"/>
          </p:cNvSpPr>
          <p:nvPr>
            <p:ph type="sldNum" idx="12"/>
          </p:nvPr>
        </p:nvSpPr>
        <p:spPr>
          <a:xfrm>
            <a:off x="7589520" y="6480969"/>
            <a:ext cx="502800" cy="3018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US"/>
              <a:t>31</a:t>
            </a:fld>
            <a:endParaRPr/>
          </a:p>
        </p:txBody>
      </p:sp>
      <p:sp>
        <p:nvSpPr>
          <p:cNvPr id="368" name="Google Shape;368;g9b4e49158f_0_0"/>
          <p:cNvSpPr txBox="1"/>
          <p:nvPr/>
        </p:nvSpPr>
        <p:spPr>
          <a:xfrm>
            <a:off x="0" y="6590700"/>
            <a:ext cx="1340400" cy="267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Font typeface="Arial"/>
              <a:buNone/>
            </a:pPr>
            <a:r>
              <a:rPr lang="en-US" sz="900">
                <a:solidFill>
                  <a:schemeClr val="dk1"/>
                </a:solidFill>
                <a:latin typeface="Century Gothic"/>
                <a:ea typeface="Century Gothic"/>
                <a:cs typeface="Century Gothic"/>
                <a:sym typeface="Century Gothic"/>
              </a:rPr>
              <a:t>Rosen, October 2020</a:t>
            </a:r>
            <a:endParaRPr sz="9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373"/>
        <p:cNvGrpSpPr/>
        <p:nvPr/>
      </p:nvGrpSpPr>
      <p:grpSpPr>
        <a:xfrm>
          <a:off x="0" y="0"/>
          <a:ext cx="0" cy="0"/>
          <a:chOff x="0" y="0"/>
          <a:chExt cx="0" cy="0"/>
        </a:xfrm>
      </p:grpSpPr>
      <p:sp>
        <p:nvSpPr>
          <p:cNvPr id="374" name="Google Shape;374;p27"/>
          <p:cNvSpPr txBox="1">
            <a:spLocks noGrp="1"/>
          </p:cNvSpPr>
          <p:nvPr>
            <p:ph type="title"/>
          </p:nvPr>
        </p:nvSpPr>
        <p:spPr>
          <a:xfrm>
            <a:off x="-152400" y="76200"/>
            <a:ext cx="9448800" cy="990600"/>
          </a:xfrm>
          <a:prstGeom prst="rect">
            <a:avLst/>
          </a:prstGeom>
          <a:noFill/>
          <a:ln>
            <a:noFill/>
          </a:ln>
        </p:spPr>
        <p:txBody>
          <a:bodyPr spcFirstLastPara="1" wrap="square" lIns="91425" tIns="45700" rIns="91425" bIns="45700" anchor="ctr" anchorCtr="0">
            <a:normAutofit/>
          </a:bodyPr>
          <a:lstStyle/>
          <a:p>
            <a:pPr marL="484188" lvl="0" indent="-484188" algn="ctr" rtl="0">
              <a:spcBef>
                <a:spcPts val="0"/>
              </a:spcBef>
              <a:spcAft>
                <a:spcPts val="0"/>
              </a:spcAft>
              <a:buClr>
                <a:srgbClr val="FFB353"/>
              </a:buClr>
              <a:buSzPts val="3400"/>
              <a:buFont typeface="Century Gothic"/>
              <a:buNone/>
            </a:pPr>
            <a:r>
              <a:rPr lang="en-US" sz="3400"/>
              <a:t>Summary of LCMHCA Application Packet</a:t>
            </a:r>
            <a:endParaRPr/>
          </a:p>
        </p:txBody>
      </p:sp>
      <p:sp>
        <p:nvSpPr>
          <p:cNvPr id="375" name="Google Shape;375;p27"/>
          <p:cNvSpPr txBox="1">
            <a:spLocks noGrp="1"/>
          </p:cNvSpPr>
          <p:nvPr>
            <p:ph type="body" idx="1"/>
          </p:nvPr>
        </p:nvSpPr>
        <p:spPr>
          <a:xfrm>
            <a:off x="301950" y="1236738"/>
            <a:ext cx="8379300" cy="5150400"/>
          </a:xfrm>
          <a:prstGeom prst="rect">
            <a:avLst/>
          </a:prstGeom>
          <a:noFill/>
          <a:ln>
            <a:noFill/>
          </a:ln>
        </p:spPr>
        <p:txBody>
          <a:bodyPr spcFirstLastPara="1" wrap="square" lIns="91425" tIns="45700" rIns="91425" bIns="45700" anchor="t" anchorCtr="0">
            <a:normAutofit/>
          </a:bodyPr>
          <a:lstStyle/>
          <a:p>
            <a:pPr marL="448056" lvl="0" indent="-411225" algn="l" rtl="0">
              <a:lnSpc>
                <a:spcPct val="90000"/>
              </a:lnSpc>
              <a:spcBef>
                <a:spcPts val="1000"/>
              </a:spcBef>
              <a:spcAft>
                <a:spcPts val="0"/>
              </a:spcAft>
              <a:buSzPts val="2500"/>
              <a:buChar char="⦿"/>
            </a:pPr>
            <a:r>
              <a:rPr lang="en-US" sz="2500"/>
              <a:t>This application is completed or CFL-P status will be reviewed at the next board meeting </a:t>
            </a:r>
            <a:r>
              <a:rPr lang="en-US" sz="2500" b="1"/>
              <a:t>as long as the following is also included:</a:t>
            </a:r>
            <a:endParaRPr sz="2500" b="1"/>
          </a:p>
          <a:p>
            <a:pPr marL="822960" lvl="1" indent="-285750" algn="l" rtl="0">
              <a:lnSpc>
                <a:spcPct val="90000"/>
              </a:lnSpc>
              <a:spcBef>
                <a:spcPts val="1000"/>
              </a:spcBef>
              <a:spcAft>
                <a:spcPts val="0"/>
              </a:spcAft>
              <a:buSzPts val="2021"/>
              <a:buChar char="›"/>
            </a:pPr>
            <a:r>
              <a:rPr lang="en-US" sz="2127"/>
              <a:t>A receipt showing the request and payment to the NCE scores examining board for official exam scores to be sent to the Board; </a:t>
            </a:r>
            <a:endParaRPr/>
          </a:p>
          <a:p>
            <a:pPr marL="822960" lvl="1" indent="-285750" algn="l" rtl="0">
              <a:lnSpc>
                <a:spcPct val="90000"/>
              </a:lnSpc>
              <a:spcBef>
                <a:spcPts val="1000"/>
              </a:spcBef>
              <a:spcAft>
                <a:spcPts val="0"/>
              </a:spcAft>
              <a:buSzPts val="2021"/>
              <a:buChar char="›"/>
            </a:pPr>
            <a:r>
              <a:rPr lang="en-US" sz="2127"/>
              <a:t>A receipt showing the request and payment to the educational institution for an official transcript to be sent to the Board electronic (also upload your unofficial transcript).</a:t>
            </a:r>
            <a:endParaRPr sz="2405"/>
          </a:p>
          <a:p>
            <a:pPr marL="448056" lvl="0" indent="-411225" algn="l" rtl="0">
              <a:lnSpc>
                <a:spcPct val="90000"/>
              </a:lnSpc>
              <a:spcBef>
                <a:spcPts val="1000"/>
              </a:spcBef>
              <a:spcAft>
                <a:spcPts val="0"/>
              </a:spcAft>
              <a:buSzPts val="2500"/>
              <a:buChar char="⦿"/>
            </a:pPr>
            <a:r>
              <a:rPr lang="en-US" sz="2500"/>
              <a:t>PLUS all other materials included from previous slide (slide #28)</a:t>
            </a:r>
            <a:endParaRPr sz="2500"/>
          </a:p>
          <a:p>
            <a:pPr marL="64008" lvl="0" indent="0" algn="l" rtl="0">
              <a:lnSpc>
                <a:spcPct val="90000"/>
              </a:lnSpc>
              <a:spcBef>
                <a:spcPts val="555"/>
              </a:spcBef>
              <a:spcAft>
                <a:spcPts val="0"/>
              </a:spcAft>
              <a:buSzPts val="2220"/>
              <a:buNone/>
            </a:pPr>
            <a:endParaRPr sz="2775"/>
          </a:p>
        </p:txBody>
      </p:sp>
      <p:sp>
        <p:nvSpPr>
          <p:cNvPr id="376" name="Google Shape;376;p27"/>
          <p:cNvSpPr txBox="1">
            <a:spLocks noGrp="1"/>
          </p:cNvSpPr>
          <p:nvPr>
            <p:ph type="ftr" idx="11"/>
          </p:nvPr>
        </p:nvSpPr>
        <p:spPr>
          <a:xfrm>
            <a:off x="4" y="6557100"/>
            <a:ext cx="1493100" cy="300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Rosen, October 2020</a:t>
            </a:r>
            <a:endParaRPr/>
          </a:p>
        </p:txBody>
      </p:sp>
      <p:sp>
        <p:nvSpPr>
          <p:cNvPr id="377" name="Google Shape;377;p27"/>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32</a:t>
            </a:fld>
            <a:endParaRPr/>
          </a:p>
        </p:txBody>
      </p:sp>
    </p:spTree>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382"/>
        <p:cNvGrpSpPr/>
        <p:nvPr/>
      </p:nvGrpSpPr>
      <p:grpSpPr>
        <a:xfrm>
          <a:off x="0" y="0"/>
          <a:ext cx="0" cy="0"/>
          <a:chOff x="0" y="0"/>
          <a:chExt cx="0" cy="0"/>
        </a:xfrm>
      </p:grpSpPr>
      <p:sp>
        <p:nvSpPr>
          <p:cNvPr id="383" name="Google Shape;383;p30"/>
          <p:cNvSpPr txBox="1">
            <a:spLocks noGrp="1"/>
          </p:cNvSpPr>
          <p:nvPr>
            <p:ph type="title"/>
          </p:nvPr>
        </p:nvSpPr>
        <p:spPr>
          <a:xfrm>
            <a:off x="-417000" y="99950"/>
            <a:ext cx="9393300" cy="951600"/>
          </a:xfrm>
          <a:prstGeom prst="rect">
            <a:avLst/>
          </a:prstGeom>
          <a:noFill/>
          <a:ln>
            <a:noFill/>
          </a:ln>
        </p:spPr>
        <p:txBody>
          <a:bodyPr spcFirstLastPara="1" wrap="square" lIns="91425" tIns="45700" rIns="91425" bIns="45700" anchor="ctr" anchorCtr="0">
            <a:normAutofit/>
          </a:bodyPr>
          <a:lstStyle/>
          <a:p>
            <a:pPr marL="484632" lvl="0" indent="0" algn="l" rtl="0">
              <a:spcBef>
                <a:spcPts val="0"/>
              </a:spcBef>
              <a:spcAft>
                <a:spcPts val="0"/>
              </a:spcAft>
              <a:buClr>
                <a:srgbClr val="FFB353"/>
              </a:buClr>
              <a:buSzPts val="3240"/>
              <a:buFont typeface="Century Gothic"/>
              <a:buNone/>
            </a:pPr>
            <a:r>
              <a:rPr lang="en-US" sz="3240"/>
              <a:t>	</a:t>
            </a:r>
            <a:r>
              <a:rPr lang="en-US" sz="3200"/>
              <a:t>I am an LCMHCA- Congrats! Now What?</a:t>
            </a:r>
            <a:endParaRPr sz="3200"/>
          </a:p>
        </p:txBody>
      </p:sp>
      <p:sp>
        <p:nvSpPr>
          <p:cNvPr id="384" name="Google Shape;384;p30"/>
          <p:cNvSpPr txBox="1">
            <a:spLocks noGrp="1"/>
          </p:cNvSpPr>
          <p:nvPr>
            <p:ph type="body" idx="1"/>
          </p:nvPr>
        </p:nvSpPr>
        <p:spPr>
          <a:xfrm>
            <a:off x="457200" y="1129725"/>
            <a:ext cx="8229600" cy="5007000"/>
          </a:xfrm>
          <a:prstGeom prst="rect">
            <a:avLst/>
          </a:prstGeom>
          <a:noFill/>
          <a:ln>
            <a:noFill/>
          </a:ln>
        </p:spPr>
        <p:txBody>
          <a:bodyPr spcFirstLastPara="1" wrap="square" lIns="91425" tIns="45700" rIns="91425" bIns="45700" anchor="t" anchorCtr="0">
            <a:normAutofit/>
          </a:bodyPr>
          <a:lstStyle/>
          <a:p>
            <a:pPr marL="448056" lvl="0" indent="-384047" algn="l" rtl="0">
              <a:lnSpc>
                <a:spcPct val="90000"/>
              </a:lnSpc>
              <a:spcBef>
                <a:spcPts val="0"/>
              </a:spcBef>
              <a:spcAft>
                <a:spcPts val="0"/>
              </a:spcAft>
              <a:buSzPts val="2080"/>
              <a:buChar char="⦿"/>
            </a:pPr>
            <a:r>
              <a:rPr lang="en-US" sz="2600"/>
              <a:t>Hours required: Direct hours (2000) + Indirect hours (1000) = </a:t>
            </a:r>
            <a:r>
              <a:rPr lang="en-US" sz="2600" b="1" u="sng"/>
              <a:t>3000 hours total</a:t>
            </a:r>
            <a:endParaRPr/>
          </a:p>
          <a:p>
            <a:pPr marL="448056" lvl="0" indent="-384047" algn="l" rtl="0">
              <a:lnSpc>
                <a:spcPct val="90000"/>
              </a:lnSpc>
              <a:spcBef>
                <a:spcPts val="520"/>
              </a:spcBef>
              <a:spcAft>
                <a:spcPts val="0"/>
              </a:spcAft>
              <a:buSzPts val="2080"/>
              <a:buChar char="⦿"/>
            </a:pPr>
            <a:r>
              <a:rPr lang="en-US" sz="2600"/>
              <a:t>Clinical supervised hours required: 1 hour for every 40 hours worked = </a:t>
            </a:r>
            <a:r>
              <a:rPr lang="en-US" sz="2600" b="1" u="sng"/>
              <a:t>100 hours total</a:t>
            </a:r>
            <a:endParaRPr/>
          </a:p>
          <a:p>
            <a:pPr marL="448056" lvl="0" indent="-384047" algn="l" rtl="0">
              <a:lnSpc>
                <a:spcPct val="90000"/>
              </a:lnSpc>
              <a:spcBef>
                <a:spcPts val="520"/>
              </a:spcBef>
              <a:spcAft>
                <a:spcPts val="0"/>
              </a:spcAft>
              <a:buSzPts val="2080"/>
              <a:buChar char="⦿"/>
            </a:pPr>
            <a:r>
              <a:rPr lang="en-US" sz="2600"/>
              <a:t>Must go through renewal process every 2 years (may be less when you are a new counselor).</a:t>
            </a:r>
            <a:endParaRPr/>
          </a:p>
          <a:p>
            <a:pPr marL="448056" lvl="0" indent="-384047" algn="l" rtl="0">
              <a:lnSpc>
                <a:spcPct val="90000"/>
              </a:lnSpc>
              <a:spcBef>
                <a:spcPts val="520"/>
              </a:spcBef>
              <a:spcAft>
                <a:spcPts val="0"/>
              </a:spcAft>
              <a:buSzPts val="2080"/>
              <a:buChar char="⦿"/>
            </a:pPr>
            <a:r>
              <a:rPr lang="en-US" sz="2600"/>
              <a:t>Supervision must include raw data, which must take a significant part of supervision time.</a:t>
            </a:r>
            <a:endParaRPr/>
          </a:p>
          <a:p>
            <a:pPr marL="448056" lvl="0" indent="-384047" algn="l" rtl="0">
              <a:lnSpc>
                <a:spcPct val="90000"/>
              </a:lnSpc>
              <a:spcBef>
                <a:spcPts val="520"/>
              </a:spcBef>
              <a:spcAft>
                <a:spcPts val="0"/>
              </a:spcAft>
              <a:buSzPts val="2080"/>
              <a:buChar char="⦿"/>
            </a:pPr>
            <a:r>
              <a:rPr lang="en-US" sz="2600"/>
              <a:t>Must keep a supervision log. </a:t>
            </a:r>
            <a:endParaRPr/>
          </a:p>
          <a:p>
            <a:pPr marL="448056" lvl="0" indent="-384047" algn="l" rtl="0">
              <a:lnSpc>
                <a:spcPct val="90000"/>
              </a:lnSpc>
              <a:spcBef>
                <a:spcPts val="520"/>
              </a:spcBef>
              <a:spcAft>
                <a:spcPts val="0"/>
              </a:spcAft>
              <a:buSzPts val="2080"/>
              <a:buChar char="⦿"/>
            </a:pPr>
            <a:r>
              <a:rPr lang="en-US" sz="2600"/>
              <a:t>Must send in quarterly reports to the Board and supervisor must send in final supervision report to the Board.</a:t>
            </a:r>
            <a:endParaRPr/>
          </a:p>
          <a:p>
            <a:pPr marL="448056" lvl="0" indent="-231647" algn="l" rtl="0">
              <a:lnSpc>
                <a:spcPct val="90000"/>
              </a:lnSpc>
              <a:spcBef>
                <a:spcPts val="600"/>
              </a:spcBef>
              <a:spcAft>
                <a:spcPts val="0"/>
              </a:spcAft>
              <a:buSzPts val="2400"/>
              <a:buNone/>
            </a:pPr>
            <a:endParaRPr/>
          </a:p>
        </p:txBody>
      </p:sp>
      <p:sp>
        <p:nvSpPr>
          <p:cNvPr id="385" name="Google Shape;385;p30"/>
          <p:cNvSpPr txBox="1">
            <a:spLocks noGrp="1"/>
          </p:cNvSpPr>
          <p:nvPr>
            <p:ph type="ftr" idx="11"/>
          </p:nvPr>
        </p:nvSpPr>
        <p:spPr>
          <a:xfrm>
            <a:off x="4" y="6557100"/>
            <a:ext cx="1515300" cy="300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Rosen, October 2020</a:t>
            </a:r>
            <a:endParaRPr/>
          </a:p>
        </p:txBody>
      </p:sp>
      <p:sp>
        <p:nvSpPr>
          <p:cNvPr id="386" name="Google Shape;386;p30"/>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33</a:t>
            </a:fld>
            <a:endParaRPr/>
          </a:p>
        </p:txBody>
      </p:sp>
    </p:spTree>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391"/>
        <p:cNvGrpSpPr/>
        <p:nvPr/>
      </p:nvGrpSpPr>
      <p:grpSpPr>
        <a:xfrm>
          <a:off x="0" y="0"/>
          <a:ext cx="0" cy="0"/>
          <a:chOff x="0" y="0"/>
          <a:chExt cx="0" cy="0"/>
        </a:xfrm>
      </p:grpSpPr>
      <p:sp>
        <p:nvSpPr>
          <p:cNvPr id="392" name="Google Shape;392;p32"/>
          <p:cNvSpPr txBox="1">
            <a:spLocks noGrp="1"/>
          </p:cNvSpPr>
          <p:nvPr>
            <p:ph type="title"/>
          </p:nvPr>
        </p:nvSpPr>
        <p:spPr>
          <a:xfrm>
            <a:off x="457200" y="267494"/>
            <a:ext cx="8229600" cy="875506"/>
          </a:xfrm>
          <a:prstGeom prst="rect">
            <a:avLst/>
          </a:prstGeom>
          <a:noFill/>
          <a:ln>
            <a:noFill/>
          </a:ln>
        </p:spPr>
        <p:txBody>
          <a:bodyPr spcFirstLastPara="1" wrap="square" lIns="91425" tIns="45700" rIns="91425" bIns="45700" anchor="ctr" anchorCtr="0">
            <a:normAutofit/>
          </a:bodyPr>
          <a:lstStyle/>
          <a:p>
            <a:pPr marL="484632" lvl="0" indent="0" algn="ctr" rtl="0">
              <a:spcBef>
                <a:spcPts val="0"/>
              </a:spcBef>
              <a:spcAft>
                <a:spcPts val="0"/>
              </a:spcAft>
              <a:buClr>
                <a:srgbClr val="FFB353"/>
              </a:buClr>
              <a:buSzPts val="3600"/>
              <a:buFont typeface="Century Gothic"/>
              <a:buNone/>
            </a:pPr>
            <a:r>
              <a:rPr lang="en-US" sz="3600"/>
              <a:t>Clinical Supervision</a:t>
            </a:r>
            <a:endParaRPr/>
          </a:p>
        </p:txBody>
      </p:sp>
      <p:sp>
        <p:nvSpPr>
          <p:cNvPr id="393" name="Google Shape;393;p32"/>
          <p:cNvSpPr txBox="1">
            <a:spLocks noGrp="1"/>
          </p:cNvSpPr>
          <p:nvPr>
            <p:ph type="body" idx="1"/>
          </p:nvPr>
        </p:nvSpPr>
        <p:spPr>
          <a:xfrm>
            <a:off x="38100" y="1143000"/>
            <a:ext cx="9067800" cy="5181600"/>
          </a:xfrm>
          <a:prstGeom prst="rect">
            <a:avLst/>
          </a:prstGeom>
          <a:noFill/>
          <a:ln>
            <a:noFill/>
          </a:ln>
        </p:spPr>
        <p:txBody>
          <a:bodyPr spcFirstLastPara="1" wrap="square" lIns="91425" tIns="45700" rIns="91425" bIns="45700" anchor="t" anchorCtr="0">
            <a:normAutofit/>
          </a:bodyPr>
          <a:lstStyle/>
          <a:p>
            <a:pPr marL="448056" lvl="0" indent="-384047" algn="l" rtl="0">
              <a:spcBef>
                <a:spcPts val="0"/>
              </a:spcBef>
              <a:spcAft>
                <a:spcPts val="0"/>
              </a:spcAft>
              <a:buSzPts val="2072"/>
              <a:buChar char="⦿"/>
            </a:pPr>
            <a:r>
              <a:rPr lang="en-US" sz="2590"/>
              <a:t>Send supervision contract to new supervisor right after the Board meeting, if possible.</a:t>
            </a:r>
            <a:endParaRPr/>
          </a:p>
          <a:p>
            <a:pPr marL="822960" lvl="1" indent="-285750" algn="l" rtl="0">
              <a:spcBef>
                <a:spcPts val="444"/>
              </a:spcBef>
              <a:spcAft>
                <a:spcPts val="0"/>
              </a:spcAft>
              <a:buSzPts val="2109"/>
              <a:buChar char="›"/>
            </a:pPr>
            <a:r>
              <a:rPr lang="en-US" sz="2220"/>
              <a:t>You must be approved by the Board before counseling services begin.</a:t>
            </a:r>
            <a:endParaRPr/>
          </a:p>
          <a:p>
            <a:pPr marL="822960" lvl="1" indent="-285750" algn="l" rtl="0">
              <a:spcBef>
                <a:spcPts val="444"/>
              </a:spcBef>
              <a:spcAft>
                <a:spcPts val="0"/>
              </a:spcAft>
              <a:buSzPts val="2109"/>
              <a:buChar char="›"/>
            </a:pPr>
            <a:r>
              <a:rPr lang="en-US" sz="2220"/>
              <a:t>Supervisor will receive an approval letter.  After you receive your LCMHCA, then you can start seeing clients.</a:t>
            </a:r>
            <a:endParaRPr/>
          </a:p>
          <a:p>
            <a:pPr marL="822960" lvl="1" indent="-285750" algn="l" rtl="0">
              <a:spcBef>
                <a:spcPts val="444"/>
              </a:spcBef>
              <a:spcAft>
                <a:spcPts val="0"/>
              </a:spcAft>
              <a:buSzPts val="2109"/>
              <a:buChar char="›"/>
            </a:pPr>
            <a:r>
              <a:rPr lang="en-US" sz="2220"/>
              <a:t>You must meet for one hour of supervision for every 40 hours worked</a:t>
            </a:r>
            <a:r>
              <a:rPr lang="en-US"/>
              <a:t> with an </a:t>
            </a:r>
            <a:r>
              <a:rPr lang="en-US" sz="2220"/>
              <a:t>LCMHCS – Licensed Professional Counselor Supervisor or an approved Board Supervisor – Qualified Supervisor</a:t>
            </a:r>
            <a:endParaRPr/>
          </a:p>
          <a:p>
            <a:pPr marL="448056" lvl="0" indent="-384047" algn="l" rtl="0">
              <a:spcBef>
                <a:spcPts val="518"/>
              </a:spcBef>
              <a:spcAft>
                <a:spcPts val="0"/>
              </a:spcAft>
              <a:buSzPts val="2072"/>
              <a:buChar char="⦿"/>
            </a:pPr>
            <a:r>
              <a:rPr lang="en-US" sz="2590"/>
              <a:t>All supervision must be with an LCMHCS or a board approved qualified supervisor.</a:t>
            </a:r>
            <a:endParaRPr/>
          </a:p>
        </p:txBody>
      </p:sp>
      <p:sp>
        <p:nvSpPr>
          <p:cNvPr id="394" name="Google Shape;394;p32"/>
          <p:cNvSpPr txBox="1">
            <a:spLocks noGrp="1"/>
          </p:cNvSpPr>
          <p:nvPr>
            <p:ph type="ftr" idx="11"/>
          </p:nvPr>
        </p:nvSpPr>
        <p:spPr>
          <a:xfrm>
            <a:off x="76204" y="6481400"/>
            <a:ext cx="1582500" cy="300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Rosen, October 2020</a:t>
            </a:r>
            <a:endParaRPr/>
          </a:p>
        </p:txBody>
      </p:sp>
      <p:sp>
        <p:nvSpPr>
          <p:cNvPr id="395" name="Google Shape;395;p32"/>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34</a:t>
            </a:fld>
            <a:endParaRPr/>
          </a:p>
        </p:txBody>
      </p:sp>
    </p:spTree>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400"/>
        <p:cNvGrpSpPr/>
        <p:nvPr/>
      </p:nvGrpSpPr>
      <p:grpSpPr>
        <a:xfrm>
          <a:off x="0" y="0"/>
          <a:ext cx="0" cy="0"/>
          <a:chOff x="0" y="0"/>
          <a:chExt cx="0" cy="0"/>
        </a:xfrm>
      </p:grpSpPr>
      <p:sp>
        <p:nvSpPr>
          <p:cNvPr id="401" name="Google Shape;401;p33"/>
          <p:cNvSpPr txBox="1">
            <a:spLocks noGrp="1"/>
          </p:cNvSpPr>
          <p:nvPr>
            <p:ph type="title"/>
          </p:nvPr>
        </p:nvSpPr>
        <p:spPr>
          <a:xfrm>
            <a:off x="-293625" y="297225"/>
            <a:ext cx="9525000" cy="521700"/>
          </a:xfrm>
          <a:prstGeom prst="rect">
            <a:avLst/>
          </a:prstGeom>
          <a:noFill/>
          <a:ln>
            <a:noFill/>
          </a:ln>
        </p:spPr>
        <p:txBody>
          <a:bodyPr spcFirstLastPara="1" wrap="square" lIns="91425" tIns="45700" rIns="91425" bIns="45700" anchor="ctr" anchorCtr="0">
            <a:noAutofit/>
          </a:bodyPr>
          <a:lstStyle/>
          <a:p>
            <a:pPr marL="484632" lvl="0" indent="0" algn="l" rtl="0">
              <a:spcBef>
                <a:spcPts val="0"/>
              </a:spcBef>
              <a:spcAft>
                <a:spcPts val="0"/>
              </a:spcAft>
              <a:buClr>
                <a:srgbClr val="FFB353"/>
              </a:buClr>
              <a:buSzPts val="3600"/>
              <a:buFont typeface="Century Gothic"/>
              <a:buNone/>
            </a:pPr>
            <a:r>
              <a:rPr lang="en-US" sz="3600"/>
              <a:t>Direct Counseling Experience</a:t>
            </a:r>
            <a:r>
              <a:rPr lang="en-US" sz="3600" b="1"/>
              <a:t> </a:t>
            </a:r>
            <a:r>
              <a:rPr lang="en-US" sz="2800" b="1" u="sng">
                <a:solidFill>
                  <a:schemeClr val="hlink"/>
                </a:solidFill>
                <a:hlinkClick r:id="rId3"/>
              </a:rPr>
              <a:t>(Rule .0205)</a:t>
            </a:r>
            <a:endParaRPr sz="3600"/>
          </a:p>
        </p:txBody>
      </p:sp>
      <p:sp>
        <p:nvSpPr>
          <p:cNvPr id="402" name="Google Shape;402;p33"/>
          <p:cNvSpPr txBox="1">
            <a:spLocks noGrp="1"/>
          </p:cNvSpPr>
          <p:nvPr>
            <p:ph type="body" idx="1"/>
          </p:nvPr>
        </p:nvSpPr>
        <p:spPr>
          <a:xfrm>
            <a:off x="38100" y="1296150"/>
            <a:ext cx="9067800" cy="4783800"/>
          </a:xfrm>
          <a:prstGeom prst="rect">
            <a:avLst/>
          </a:prstGeom>
          <a:noFill/>
          <a:ln>
            <a:noFill/>
          </a:ln>
        </p:spPr>
        <p:txBody>
          <a:bodyPr spcFirstLastPara="1" wrap="square" lIns="91425" tIns="45700" rIns="91425" bIns="45700" anchor="t" anchorCtr="0">
            <a:noAutofit/>
          </a:bodyPr>
          <a:lstStyle/>
          <a:p>
            <a:pPr marL="448056" lvl="0" indent="-384047" algn="l" rtl="0">
              <a:lnSpc>
                <a:spcPct val="115000"/>
              </a:lnSpc>
              <a:spcBef>
                <a:spcPts val="0"/>
              </a:spcBef>
              <a:spcAft>
                <a:spcPts val="0"/>
              </a:spcAft>
              <a:buSzPts val="2040"/>
              <a:buChar char="⦿"/>
            </a:pPr>
            <a:r>
              <a:rPr lang="en-US" sz="2150"/>
              <a:t>a. </a:t>
            </a:r>
            <a:r>
              <a:rPr lang="en-US" sz="2100"/>
              <a:t>Assisting individuals, groups, and families through the counseling relationship by evaluating and treating mental disorders and other conditions through the use of a combination of clinical mental health and human development principles, methods, diagnostic procedures, treatment plans, and other psychotherapeutic techniques, to develop an understanding of personal problems, to define goals, and to plan action reflecting the client's interests, abilities, aptitudes, and mental health needs as these are related to personal-social-emotional concerns, educational progress, and occupations and careers.</a:t>
            </a:r>
            <a:endParaRPr sz="2600"/>
          </a:p>
          <a:p>
            <a:pPr marL="448056" lvl="0" indent="-358647" algn="l" rtl="0">
              <a:lnSpc>
                <a:spcPct val="115000"/>
              </a:lnSpc>
              <a:spcBef>
                <a:spcPts val="500"/>
              </a:spcBef>
              <a:spcAft>
                <a:spcPts val="0"/>
              </a:spcAft>
              <a:buSzPts val="1600"/>
              <a:buChar char="⦿"/>
            </a:pPr>
            <a:r>
              <a:rPr lang="en-US" sz="2100"/>
              <a:t>b. Appraisal Activities. – Administering and interpreting tests for assessment of personal characteristics.</a:t>
            </a:r>
            <a:endParaRPr sz="2600"/>
          </a:p>
        </p:txBody>
      </p:sp>
      <p:sp>
        <p:nvSpPr>
          <p:cNvPr id="403" name="Google Shape;403;p33"/>
          <p:cNvSpPr txBox="1">
            <a:spLocks noGrp="1"/>
          </p:cNvSpPr>
          <p:nvPr>
            <p:ph type="ftr" idx="11"/>
          </p:nvPr>
        </p:nvSpPr>
        <p:spPr>
          <a:xfrm>
            <a:off x="38099" y="6481400"/>
            <a:ext cx="1724700" cy="300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Rosen, October 2020</a:t>
            </a:r>
            <a:endParaRPr/>
          </a:p>
        </p:txBody>
      </p:sp>
      <p:sp>
        <p:nvSpPr>
          <p:cNvPr id="404" name="Google Shape;404;p33"/>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35</a:t>
            </a:fld>
            <a:endParaRPr/>
          </a:p>
        </p:txBody>
      </p:sp>
    </p:spTree>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409"/>
        <p:cNvGrpSpPr/>
        <p:nvPr/>
      </p:nvGrpSpPr>
      <p:grpSpPr>
        <a:xfrm>
          <a:off x="0" y="0"/>
          <a:ext cx="0" cy="0"/>
          <a:chOff x="0" y="0"/>
          <a:chExt cx="0" cy="0"/>
        </a:xfrm>
      </p:grpSpPr>
      <p:sp>
        <p:nvSpPr>
          <p:cNvPr id="410" name="Google Shape;410;p31"/>
          <p:cNvSpPr txBox="1">
            <a:spLocks noGrp="1"/>
          </p:cNvSpPr>
          <p:nvPr>
            <p:ph type="title"/>
          </p:nvPr>
        </p:nvSpPr>
        <p:spPr>
          <a:xfrm>
            <a:off x="457200" y="267494"/>
            <a:ext cx="8229600" cy="951706"/>
          </a:xfrm>
          <a:prstGeom prst="rect">
            <a:avLst/>
          </a:prstGeom>
          <a:noFill/>
          <a:ln>
            <a:noFill/>
          </a:ln>
        </p:spPr>
        <p:txBody>
          <a:bodyPr spcFirstLastPara="1" wrap="square" lIns="91425" tIns="45700" rIns="91425" bIns="45700" anchor="ctr" anchorCtr="0">
            <a:normAutofit/>
          </a:bodyPr>
          <a:lstStyle/>
          <a:p>
            <a:pPr marL="484632" lvl="0" indent="0" algn="ctr" rtl="0">
              <a:spcBef>
                <a:spcPts val="0"/>
              </a:spcBef>
              <a:spcAft>
                <a:spcPts val="0"/>
              </a:spcAft>
              <a:buClr>
                <a:srgbClr val="FFB353"/>
              </a:buClr>
              <a:buSzPts val="3600"/>
              <a:buFont typeface="Century Gothic"/>
              <a:buNone/>
            </a:pPr>
            <a:r>
              <a:rPr lang="en-US" sz="3600"/>
              <a:t>Moving to Full Licensure </a:t>
            </a:r>
            <a:endParaRPr sz="3600"/>
          </a:p>
        </p:txBody>
      </p:sp>
      <p:sp>
        <p:nvSpPr>
          <p:cNvPr id="411" name="Google Shape;411;p31"/>
          <p:cNvSpPr txBox="1">
            <a:spLocks noGrp="1"/>
          </p:cNvSpPr>
          <p:nvPr>
            <p:ph type="body" idx="1"/>
          </p:nvPr>
        </p:nvSpPr>
        <p:spPr>
          <a:xfrm>
            <a:off x="228600" y="1219200"/>
            <a:ext cx="8458200" cy="5139900"/>
          </a:xfrm>
          <a:prstGeom prst="rect">
            <a:avLst/>
          </a:prstGeom>
          <a:noFill/>
          <a:ln>
            <a:noFill/>
          </a:ln>
        </p:spPr>
        <p:txBody>
          <a:bodyPr spcFirstLastPara="1" wrap="square" lIns="91425" tIns="45700" rIns="91425" bIns="45700" anchor="t" anchorCtr="0">
            <a:normAutofit/>
          </a:bodyPr>
          <a:lstStyle/>
          <a:p>
            <a:pPr marL="448056" lvl="0" indent="-384047" algn="l" rtl="0">
              <a:lnSpc>
                <a:spcPct val="90000"/>
              </a:lnSpc>
              <a:spcBef>
                <a:spcPts val="0"/>
              </a:spcBef>
              <a:spcAft>
                <a:spcPts val="0"/>
              </a:spcAft>
              <a:buSzPts val="2080"/>
              <a:buChar char="⦿"/>
            </a:pPr>
            <a:r>
              <a:rPr lang="en-US" sz="2600"/>
              <a:t>Restricted counseling work is supervised.</a:t>
            </a:r>
            <a:endParaRPr/>
          </a:p>
          <a:p>
            <a:pPr marL="822960" lvl="1" indent="-285750" algn="l" rtl="0">
              <a:lnSpc>
                <a:spcPct val="90000"/>
              </a:lnSpc>
              <a:spcBef>
                <a:spcPts val="440"/>
              </a:spcBef>
              <a:spcAft>
                <a:spcPts val="0"/>
              </a:spcAft>
              <a:buSzPts val="2090"/>
              <a:buChar char="›"/>
            </a:pPr>
            <a:r>
              <a:rPr lang="en-US" sz="2200"/>
              <a:t>Must have </a:t>
            </a:r>
            <a:r>
              <a:rPr lang="en-US" sz="2200" b="1"/>
              <a:t>1 hour of face-to-face supervision for every 40 hours (each week – you cannot work more than 40 hours a week) of professional practice once you are an LCMHCA.</a:t>
            </a:r>
            <a:endParaRPr/>
          </a:p>
          <a:p>
            <a:pPr marL="822960" lvl="1" indent="-285750" algn="l" rtl="0">
              <a:lnSpc>
                <a:spcPct val="90000"/>
              </a:lnSpc>
              <a:spcBef>
                <a:spcPts val="440"/>
              </a:spcBef>
              <a:spcAft>
                <a:spcPts val="0"/>
              </a:spcAft>
              <a:buSzPts val="2090"/>
              <a:buChar char="›"/>
            </a:pPr>
            <a:r>
              <a:rPr lang="en-US" sz="2200"/>
              <a:t>No less than three-quarters of the hours of clinical supervision shall be individual clinical supervision.</a:t>
            </a:r>
            <a:endParaRPr/>
          </a:p>
          <a:p>
            <a:pPr marL="448056" lvl="0" indent="-384047" algn="l" rtl="0">
              <a:lnSpc>
                <a:spcPct val="90000"/>
              </a:lnSpc>
              <a:spcBef>
                <a:spcPts val="520"/>
              </a:spcBef>
              <a:spcAft>
                <a:spcPts val="0"/>
              </a:spcAft>
              <a:buSzPts val="2080"/>
              <a:buChar char="⦿"/>
            </a:pPr>
            <a:r>
              <a:rPr lang="en-US" sz="2600"/>
              <a:t>To apply for your unrestricted LCMHC:</a:t>
            </a:r>
            <a:endParaRPr/>
          </a:p>
          <a:p>
            <a:pPr marL="822960" lvl="1" indent="-285750" algn="l" rtl="0">
              <a:lnSpc>
                <a:spcPct val="90000"/>
              </a:lnSpc>
              <a:spcBef>
                <a:spcPts val="440"/>
              </a:spcBef>
              <a:spcAft>
                <a:spcPts val="0"/>
              </a:spcAft>
              <a:buSzPts val="2090"/>
              <a:buChar char="›"/>
            </a:pPr>
            <a:r>
              <a:rPr lang="en-US" sz="2200"/>
              <a:t>3000 hours of supervised professional practice post degree, of which 2000 hours must be </a:t>
            </a:r>
            <a:r>
              <a:rPr lang="en-US" sz="2200" b="1" i="1" u="sng"/>
              <a:t>direct counseling. </a:t>
            </a:r>
            <a:r>
              <a:rPr lang="en-US" sz="2200"/>
              <a:t> This is about 20 to 23 hours per week for two years. You must have a minimum of a 100 hours of supervision.</a:t>
            </a:r>
            <a:endParaRPr/>
          </a:p>
          <a:p>
            <a:pPr marL="822960" lvl="1" indent="-285750" algn="l" rtl="0">
              <a:lnSpc>
                <a:spcPct val="90000"/>
              </a:lnSpc>
              <a:spcBef>
                <a:spcPts val="440"/>
              </a:spcBef>
              <a:spcAft>
                <a:spcPts val="0"/>
              </a:spcAft>
              <a:buSzPts val="2090"/>
              <a:buChar char="›"/>
            </a:pPr>
            <a:r>
              <a:rPr lang="en-US" sz="2200"/>
              <a:t>You must have 1 hour of face-to-face supervision for every 40 hours worked.</a:t>
            </a:r>
            <a:endParaRPr/>
          </a:p>
        </p:txBody>
      </p:sp>
      <p:sp>
        <p:nvSpPr>
          <p:cNvPr id="412" name="Google Shape;412;p31"/>
          <p:cNvSpPr txBox="1">
            <a:spLocks noGrp="1"/>
          </p:cNvSpPr>
          <p:nvPr>
            <p:ph type="ftr" idx="11"/>
          </p:nvPr>
        </p:nvSpPr>
        <p:spPr>
          <a:xfrm>
            <a:off x="4" y="6557100"/>
            <a:ext cx="1604700" cy="300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Rosen, October 2020</a:t>
            </a:r>
            <a:endParaRPr/>
          </a:p>
        </p:txBody>
      </p:sp>
      <p:sp>
        <p:nvSpPr>
          <p:cNvPr id="413" name="Google Shape;413;p31"/>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36</a:t>
            </a:fld>
            <a:endParaRPr/>
          </a:p>
        </p:txBody>
      </p:sp>
    </p:spTree>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418"/>
        <p:cNvGrpSpPr/>
        <p:nvPr/>
      </p:nvGrpSpPr>
      <p:grpSpPr>
        <a:xfrm>
          <a:off x="0" y="0"/>
          <a:ext cx="0" cy="0"/>
          <a:chOff x="0" y="0"/>
          <a:chExt cx="0" cy="0"/>
        </a:xfrm>
      </p:grpSpPr>
      <p:sp>
        <p:nvSpPr>
          <p:cNvPr id="419" name="Google Shape;419;p34"/>
          <p:cNvSpPr txBox="1">
            <a:spLocks noGrp="1"/>
          </p:cNvSpPr>
          <p:nvPr>
            <p:ph type="title"/>
          </p:nvPr>
        </p:nvSpPr>
        <p:spPr>
          <a:xfrm>
            <a:off x="-403800" y="76200"/>
            <a:ext cx="9471600" cy="838200"/>
          </a:xfrm>
          <a:prstGeom prst="rect">
            <a:avLst/>
          </a:prstGeom>
          <a:noFill/>
          <a:ln>
            <a:noFill/>
          </a:ln>
        </p:spPr>
        <p:txBody>
          <a:bodyPr spcFirstLastPara="1" wrap="square" lIns="91425" tIns="45700" rIns="91425" bIns="45700" anchor="ctr" anchorCtr="0">
            <a:normAutofit/>
          </a:bodyPr>
          <a:lstStyle/>
          <a:p>
            <a:pPr marL="484632" lvl="0" indent="0" algn="ctr" rtl="0">
              <a:spcBef>
                <a:spcPts val="0"/>
              </a:spcBef>
              <a:spcAft>
                <a:spcPts val="0"/>
              </a:spcAft>
              <a:buClr>
                <a:srgbClr val="FFB353"/>
              </a:buClr>
              <a:buSzPts val="3600"/>
              <a:buFont typeface="Century Gothic"/>
              <a:buNone/>
            </a:pPr>
            <a:r>
              <a:rPr lang="en-US" sz="3000"/>
              <a:t>Review: Counseling </a:t>
            </a:r>
            <a:r>
              <a:rPr lang="en-US" sz="3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
                  </a:ext>
                </a:extLst>
              </a:rPr>
              <a:t>Experience</a:t>
            </a:r>
            <a:r>
              <a:rPr lang="en-US" sz="3000"/>
              <a:t> as an LCMHCA</a:t>
            </a:r>
            <a:endParaRPr sz="1200"/>
          </a:p>
        </p:txBody>
      </p:sp>
      <p:sp>
        <p:nvSpPr>
          <p:cNvPr id="420" name="Google Shape;420;p34"/>
          <p:cNvSpPr txBox="1">
            <a:spLocks noGrp="1"/>
          </p:cNvSpPr>
          <p:nvPr>
            <p:ph type="body" idx="1"/>
          </p:nvPr>
        </p:nvSpPr>
        <p:spPr>
          <a:xfrm>
            <a:off x="76200" y="914400"/>
            <a:ext cx="8991600" cy="5943600"/>
          </a:xfrm>
          <a:prstGeom prst="rect">
            <a:avLst/>
          </a:prstGeom>
          <a:noFill/>
          <a:ln>
            <a:noFill/>
          </a:ln>
        </p:spPr>
        <p:txBody>
          <a:bodyPr spcFirstLastPara="1" wrap="square" lIns="91425" tIns="45700" rIns="91425" bIns="45700" anchor="t" anchorCtr="0">
            <a:normAutofit/>
          </a:bodyPr>
          <a:lstStyle/>
          <a:p>
            <a:pPr marL="448056" lvl="0" indent="-396747" algn="l" rtl="0">
              <a:lnSpc>
                <a:spcPct val="115000"/>
              </a:lnSpc>
              <a:spcBef>
                <a:spcPts val="0"/>
              </a:spcBef>
              <a:spcAft>
                <a:spcPts val="0"/>
              </a:spcAft>
              <a:buSzPts val="2200"/>
              <a:buChar char="⦿"/>
            </a:pPr>
            <a:r>
              <a:rPr lang="en-US" sz="2200"/>
              <a:t>The counseling experience required by G.S. 90-336(c)(2) shall include a minimum of </a:t>
            </a:r>
            <a:r>
              <a:rPr lang="en-US" sz="2200" b="1" i="1" u="sng"/>
              <a:t>2000 hours </a:t>
            </a:r>
            <a:r>
              <a:rPr lang="en-US" sz="2200"/>
              <a:t>of supervised professional practice hours of direct counseling experience. </a:t>
            </a:r>
            <a:endParaRPr sz="2200"/>
          </a:p>
          <a:p>
            <a:pPr marL="448056" lvl="0" indent="-396747" algn="l" rtl="0">
              <a:lnSpc>
                <a:spcPct val="115000"/>
              </a:lnSpc>
              <a:spcBef>
                <a:spcPts val="500"/>
              </a:spcBef>
              <a:spcAft>
                <a:spcPts val="0"/>
              </a:spcAft>
              <a:buSzPts val="2200"/>
              <a:buChar char="⦿"/>
            </a:pPr>
            <a:r>
              <a:rPr lang="en-US" sz="2200"/>
              <a:t>Direct counseling experience consists of live contact with individuals, groups, or families through counseling as defined in G.S. 90-330(a)(3)a and b. (see slide 29)</a:t>
            </a:r>
            <a:endParaRPr sz="2200"/>
          </a:p>
          <a:p>
            <a:pPr marL="448056" lvl="0" indent="-396747" algn="l" rtl="0">
              <a:lnSpc>
                <a:spcPct val="115000"/>
              </a:lnSpc>
              <a:spcBef>
                <a:spcPts val="500"/>
              </a:spcBef>
              <a:spcAft>
                <a:spcPts val="0"/>
              </a:spcAft>
              <a:buSzPts val="2200"/>
              <a:buChar char="⦿"/>
            </a:pPr>
            <a:r>
              <a:rPr lang="en-US" sz="2200"/>
              <a:t>Experience shall be gained at a rate of </a:t>
            </a:r>
            <a:r>
              <a:rPr lang="en-US" sz="2200" b="1" u="sng"/>
              <a:t>no more than 40 hours per week.</a:t>
            </a:r>
            <a:r>
              <a:rPr lang="en-US" sz="2200"/>
              <a:t> </a:t>
            </a:r>
            <a:endParaRPr sz="2200"/>
          </a:p>
          <a:p>
            <a:pPr marL="448056" lvl="0" indent="-396747" algn="l" rtl="0">
              <a:lnSpc>
                <a:spcPct val="115000"/>
              </a:lnSpc>
              <a:spcBef>
                <a:spcPts val="500"/>
              </a:spcBef>
              <a:spcAft>
                <a:spcPts val="0"/>
              </a:spcAft>
              <a:buSzPts val="2200"/>
              <a:buChar char="⦿"/>
            </a:pPr>
            <a:r>
              <a:rPr lang="en-US" sz="2200"/>
              <a:t>Must have at least </a:t>
            </a:r>
            <a:r>
              <a:rPr lang="en-US" sz="2200" b="1" u="sng"/>
              <a:t>100 hours of clinical supervision,</a:t>
            </a:r>
            <a:r>
              <a:rPr lang="en-US" sz="2200"/>
              <a:t> </a:t>
            </a:r>
            <a:r>
              <a:rPr lang="en-US" sz="2200" b="1" i="1" u="sng"/>
              <a:t>minimum of 3000 hours of supervised professional practice.</a:t>
            </a:r>
            <a:endParaRPr sz="2200"/>
          </a:p>
          <a:p>
            <a:pPr marL="448056" lvl="0" indent="-384047" algn="l" rtl="0">
              <a:lnSpc>
                <a:spcPct val="115000"/>
              </a:lnSpc>
              <a:spcBef>
                <a:spcPts val="500"/>
              </a:spcBef>
              <a:spcAft>
                <a:spcPts val="0"/>
              </a:spcAft>
              <a:buSzPts val="2000"/>
              <a:buChar char="⦿"/>
            </a:pPr>
            <a:r>
              <a:rPr lang="en-US" sz="2200"/>
              <a:t>No less than three-quarters of the hours of clinical supervision shall be </a:t>
            </a:r>
            <a:r>
              <a:rPr lang="en-US" sz="2200" b="1" u="sng"/>
              <a:t>individual</a:t>
            </a:r>
            <a:r>
              <a:rPr lang="en-US" sz="2200"/>
              <a:t> clinical supervision.</a:t>
            </a:r>
            <a:r>
              <a:rPr lang="en-US" sz="2500"/>
              <a:t> </a:t>
            </a:r>
            <a:endParaRPr/>
          </a:p>
        </p:txBody>
      </p:sp>
      <p:sp>
        <p:nvSpPr>
          <p:cNvPr id="421" name="Google Shape;421;p34"/>
          <p:cNvSpPr txBox="1">
            <a:spLocks noGrp="1"/>
          </p:cNvSpPr>
          <p:nvPr>
            <p:ph type="ftr" idx="11"/>
          </p:nvPr>
        </p:nvSpPr>
        <p:spPr>
          <a:xfrm>
            <a:off x="76204" y="6481400"/>
            <a:ext cx="1571100" cy="300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Rosen, October 2020</a:t>
            </a:r>
            <a:endParaRPr/>
          </a:p>
        </p:txBody>
      </p:sp>
      <p:sp>
        <p:nvSpPr>
          <p:cNvPr id="422" name="Google Shape;422;p34"/>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37</a:t>
            </a:fld>
            <a:endParaRPr/>
          </a:p>
        </p:txBody>
      </p:sp>
    </p:spTree>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427"/>
        <p:cNvGrpSpPr/>
        <p:nvPr/>
      </p:nvGrpSpPr>
      <p:grpSpPr>
        <a:xfrm>
          <a:off x="0" y="0"/>
          <a:ext cx="0" cy="0"/>
          <a:chOff x="0" y="0"/>
          <a:chExt cx="0" cy="0"/>
        </a:xfrm>
      </p:grpSpPr>
      <p:sp>
        <p:nvSpPr>
          <p:cNvPr id="428" name="Google Shape;428;p35"/>
          <p:cNvSpPr txBox="1">
            <a:spLocks noGrp="1"/>
          </p:cNvSpPr>
          <p:nvPr>
            <p:ph type="title"/>
          </p:nvPr>
        </p:nvSpPr>
        <p:spPr>
          <a:xfrm>
            <a:off x="457200" y="152400"/>
            <a:ext cx="8229600" cy="762000"/>
          </a:xfrm>
          <a:prstGeom prst="rect">
            <a:avLst/>
          </a:prstGeom>
          <a:noFill/>
          <a:ln>
            <a:noFill/>
          </a:ln>
        </p:spPr>
        <p:txBody>
          <a:bodyPr spcFirstLastPara="1" wrap="square" lIns="91425" tIns="45700" rIns="91425" bIns="45700" anchor="ctr" anchorCtr="0">
            <a:normAutofit/>
          </a:bodyPr>
          <a:lstStyle/>
          <a:p>
            <a:pPr marL="484632" lvl="0" indent="0" algn="ctr" rtl="0">
              <a:spcBef>
                <a:spcPts val="0"/>
              </a:spcBef>
              <a:spcAft>
                <a:spcPts val="0"/>
              </a:spcAft>
              <a:buClr>
                <a:srgbClr val="FFB353"/>
              </a:buClr>
              <a:buSzPts val="3600"/>
              <a:buFont typeface="Century Gothic"/>
              <a:buNone/>
            </a:pPr>
            <a:r>
              <a:rPr lang="en-US" sz="3600"/>
              <a:t>Renewing LCMHC Process</a:t>
            </a:r>
            <a:endParaRPr/>
          </a:p>
        </p:txBody>
      </p:sp>
      <p:sp>
        <p:nvSpPr>
          <p:cNvPr id="429" name="Google Shape;429;p35"/>
          <p:cNvSpPr txBox="1">
            <a:spLocks noGrp="1"/>
          </p:cNvSpPr>
          <p:nvPr>
            <p:ph type="body" idx="1"/>
          </p:nvPr>
        </p:nvSpPr>
        <p:spPr>
          <a:xfrm>
            <a:off x="152400" y="914400"/>
            <a:ext cx="8839200" cy="5489400"/>
          </a:xfrm>
          <a:prstGeom prst="rect">
            <a:avLst/>
          </a:prstGeom>
          <a:noFill/>
          <a:ln>
            <a:noFill/>
          </a:ln>
        </p:spPr>
        <p:txBody>
          <a:bodyPr spcFirstLastPara="1" wrap="square" lIns="91425" tIns="45700" rIns="91425" bIns="45700" anchor="t" anchorCtr="0">
            <a:normAutofit lnSpcReduction="10000"/>
          </a:bodyPr>
          <a:lstStyle/>
          <a:p>
            <a:pPr marL="448056" lvl="0" indent="-403097" algn="l" rtl="0">
              <a:lnSpc>
                <a:spcPct val="115000"/>
              </a:lnSpc>
              <a:spcBef>
                <a:spcPts val="0"/>
              </a:spcBef>
              <a:spcAft>
                <a:spcPts val="0"/>
              </a:spcAft>
              <a:buSzPts val="2300"/>
              <a:buChar char="⦿"/>
            </a:pPr>
            <a:r>
              <a:rPr lang="en-US" sz="2300"/>
              <a:t>The bi-annual renewal fee of $200.00 is due and payable by June 20th of the renewal year.</a:t>
            </a:r>
            <a:endParaRPr sz="2300"/>
          </a:p>
          <a:p>
            <a:pPr marL="448056" lvl="0" indent="-403097" algn="l" rtl="0">
              <a:lnSpc>
                <a:spcPct val="115000"/>
              </a:lnSpc>
              <a:spcBef>
                <a:spcPts val="500"/>
              </a:spcBef>
              <a:spcAft>
                <a:spcPts val="0"/>
              </a:spcAft>
              <a:buSzPts val="2300"/>
              <a:buChar char="⦿"/>
            </a:pPr>
            <a:r>
              <a:rPr lang="en-US" sz="2300"/>
              <a:t>Newly issued licenses shall be effective upon the date of issuance by the Board and shall expire on June 30</a:t>
            </a:r>
            <a:r>
              <a:rPr lang="en-US" sz="2300" baseline="30000"/>
              <a:t>th</a:t>
            </a:r>
            <a:r>
              <a:rPr lang="en-US" sz="2300"/>
              <a:t> of the second year of issuance. </a:t>
            </a:r>
            <a:endParaRPr sz="2300"/>
          </a:p>
          <a:p>
            <a:pPr marL="448056" lvl="0" indent="-403097" algn="l" rtl="0">
              <a:lnSpc>
                <a:spcPct val="115000"/>
              </a:lnSpc>
              <a:spcBef>
                <a:spcPts val="500"/>
              </a:spcBef>
              <a:spcAft>
                <a:spcPts val="0"/>
              </a:spcAft>
              <a:buSzPts val="2300"/>
              <a:buChar char="⦿"/>
            </a:pPr>
            <a:r>
              <a:rPr lang="en-US" sz="2300"/>
              <a:t>The renewal period for a newly issued license </a:t>
            </a:r>
            <a:r>
              <a:rPr lang="en-US" sz="2300" b="1" i="1" u="sng"/>
              <a:t>may be less than two years. </a:t>
            </a:r>
            <a:r>
              <a:rPr lang="en-US" sz="23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5"/>
                  </a:ext>
                </a:extLst>
              </a:rPr>
              <a:t>30 continuing education contact hours</a:t>
            </a:r>
            <a:r>
              <a:rPr lang="en-US" sz="2300"/>
              <a:t> are needed if this is the case.</a:t>
            </a:r>
            <a:endParaRPr sz="2300"/>
          </a:p>
          <a:p>
            <a:pPr marL="448056" lvl="0" indent="-403097" algn="l" rtl="0">
              <a:lnSpc>
                <a:spcPct val="115000"/>
              </a:lnSpc>
              <a:spcBef>
                <a:spcPts val="500"/>
              </a:spcBef>
              <a:spcAft>
                <a:spcPts val="0"/>
              </a:spcAft>
              <a:buSzPts val="2300"/>
              <a:buChar char="⦿"/>
            </a:pPr>
            <a:r>
              <a:rPr lang="en-US" sz="2300"/>
              <a:t>If the renewal period for a newly issued license is </a:t>
            </a:r>
            <a:r>
              <a:rPr lang="en-US" sz="2300" b="1" i="1" u="sng"/>
              <a:t>two years, </a:t>
            </a:r>
            <a:r>
              <a:rPr lang="en-US" sz="2300"/>
              <a:t>40 continue contact hours are needed</a:t>
            </a:r>
            <a:endParaRPr sz="2300"/>
          </a:p>
          <a:p>
            <a:pPr marL="448056" lvl="0" indent="-403097" algn="l" rtl="0">
              <a:lnSpc>
                <a:spcPct val="115000"/>
              </a:lnSpc>
              <a:spcBef>
                <a:spcPts val="500"/>
              </a:spcBef>
              <a:spcAft>
                <a:spcPts val="0"/>
              </a:spcAft>
              <a:buSzPts val="2300"/>
              <a:buChar char="⦿"/>
            </a:pPr>
            <a:r>
              <a:rPr lang="en-US" sz="2300"/>
              <a:t>Following the first renewal of a newly issued license, the renewal period shall be two years and shall run from July 1 in the first year through June 30 in the second year.</a:t>
            </a:r>
            <a:endParaRPr sz="2300"/>
          </a:p>
        </p:txBody>
      </p:sp>
      <p:sp>
        <p:nvSpPr>
          <p:cNvPr id="430" name="Google Shape;430;p35"/>
          <p:cNvSpPr txBox="1">
            <a:spLocks noGrp="1"/>
          </p:cNvSpPr>
          <p:nvPr>
            <p:ph type="ftr" idx="11"/>
          </p:nvPr>
        </p:nvSpPr>
        <p:spPr>
          <a:xfrm>
            <a:off x="-1" y="6557100"/>
            <a:ext cx="1839300" cy="300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Rosen, October 2020</a:t>
            </a:r>
            <a:endParaRPr/>
          </a:p>
        </p:txBody>
      </p:sp>
      <p:sp>
        <p:nvSpPr>
          <p:cNvPr id="431" name="Google Shape;431;p35"/>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38</a:t>
            </a:fld>
            <a:endParaRPr/>
          </a:p>
        </p:txBody>
      </p:sp>
    </p:spTree>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436"/>
        <p:cNvGrpSpPr/>
        <p:nvPr/>
      </p:nvGrpSpPr>
      <p:grpSpPr>
        <a:xfrm>
          <a:off x="0" y="0"/>
          <a:ext cx="0" cy="0"/>
          <a:chOff x="0" y="0"/>
          <a:chExt cx="0" cy="0"/>
        </a:xfrm>
      </p:grpSpPr>
      <p:sp>
        <p:nvSpPr>
          <p:cNvPr id="437" name="Google Shape;437;p36"/>
          <p:cNvSpPr txBox="1">
            <a:spLocks noGrp="1"/>
          </p:cNvSpPr>
          <p:nvPr>
            <p:ph type="title"/>
          </p:nvPr>
        </p:nvSpPr>
        <p:spPr>
          <a:xfrm>
            <a:off x="457200" y="267494"/>
            <a:ext cx="8229600" cy="646906"/>
          </a:xfrm>
          <a:prstGeom prst="rect">
            <a:avLst/>
          </a:prstGeom>
          <a:noFill/>
          <a:ln>
            <a:noFill/>
          </a:ln>
        </p:spPr>
        <p:txBody>
          <a:bodyPr spcFirstLastPara="1" wrap="square" lIns="91425" tIns="45700" rIns="91425" bIns="45700" anchor="ctr" anchorCtr="0">
            <a:normAutofit/>
          </a:bodyPr>
          <a:lstStyle/>
          <a:p>
            <a:pPr marL="484632" lvl="0" indent="0" algn="ctr" rtl="0">
              <a:spcBef>
                <a:spcPts val="0"/>
              </a:spcBef>
              <a:spcAft>
                <a:spcPts val="0"/>
              </a:spcAft>
              <a:buClr>
                <a:srgbClr val="FFB353"/>
              </a:buClr>
              <a:buSzPts val="3240"/>
              <a:buFont typeface="Century Gothic"/>
              <a:buNone/>
            </a:pPr>
            <a:r>
              <a:rPr lang="en-US" sz="3240"/>
              <a:t>Renewal LCMHC: Required Materials</a:t>
            </a:r>
            <a:endParaRPr/>
          </a:p>
        </p:txBody>
      </p:sp>
      <p:sp>
        <p:nvSpPr>
          <p:cNvPr id="438" name="Google Shape;438;p36"/>
          <p:cNvSpPr txBox="1">
            <a:spLocks noGrp="1"/>
          </p:cNvSpPr>
          <p:nvPr>
            <p:ph type="body" idx="1"/>
          </p:nvPr>
        </p:nvSpPr>
        <p:spPr>
          <a:xfrm>
            <a:off x="76200" y="1066800"/>
            <a:ext cx="8991600" cy="4968300"/>
          </a:xfrm>
          <a:prstGeom prst="rect">
            <a:avLst/>
          </a:prstGeom>
          <a:noFill/>
          <a:ln>
            <a:noFill/>
          </a:ln>
        </p:spPr>
        <p:txBody>
          <a:bodyPr spcFirstLastPara="1" wrap="square" lIns="91425" tIns="45700" rIns="91425" bIns="45700" anchor="t" anchorCtr="0">
            <a:normAutofit/>
          </a:bodyPr>
          <a:lstStyle/>
          <a:p>
            <a:pPr marL="448056" lvl="0" indent="-398018" algn="l" rtl="0">
              <a:lnSpc>
                <a:spcPct val="115000"/>
              </a:lnSpc>
              <a:spcBef>
                <a:spcPts val="0"/>
              </a:spcBef>
              <a:spcAft>
                <a:spcPts val="0"/>
              </a:spcAft>
              <a:buSzPts val="2300"/>
              <a:buChar char="⦿"/>
            </a:pPr>
            <a:r>
              <a:rPr lang="en-US" sz="2300"/>
              <a:t>Certificate of completion of the Jurisprudence Examination for the level of license that is being renewed</a:t>
            </a:r>
            <a:endParaRPr sz="2300"/>
          </a:p>
          <a:p>
            <a:pPr marL="448056" lvl="0" indent="-398018" algn="l" rtl="0">
              <a:lnSpc>
                <a:spcPct val="115000"/>
              </a:lnSpc>
              <a:spcBef>
                <a:spcPts val="520"/>
              </a:spcBef>
              <a:spcAft>
                <a:spcPts val="0"/>
              </a:spcAft>
              <a:buSzPts val="2300"/>
              <a:buChar char="⦿"/>
            </a:pPr>
            <a:r>
              <a:rPr lang="en-US" sz="2300"/>
              <a:t>Ethics Attestation Statement</a:t>
            </a:r>
            <a:endParaRPr sz="2300"/>
          </a:p>
          <a:p>
            <a:pPr marL="448056" lvl="0" indent="-398018" algn="l" rtl="0">
              <a:lnSpc>
                <a:spcPct val="115000"/>
              </a:lnSpc>
              <a:spcBef>
                <a:spcPts val="520"/>
              </a:spcBef>
              <a:spcAft>
                <a:spcPts val="0"/>
              </a:spcAft>
              <a:buSzPts val="2300"/>
              <a:buChar char="⦿"/>
            </a:pPr>
            <a:r>
              <a:rPr lang="en-US" sz="2300"/>
              <a:t>Updated Professional Disclosure Statement</a:t>
            </a:r>
            <a:endParaRPr sz="2300"/>
          </a:p>
          <a:p>
            <a:pPr marL="448056" lvl="0" indent="-398018" algn="l" rtl="0">
              <a:lnSpc>
                <a:spcPct val="115000"/>
              </a:lnSpc>
              <a:spcBef>
                <a:spcPts val="520"/>
              </a:spcBef>
              <a:spcAft>
                <a:spcPts val="0"/>
              </a:spcAft>
              <a:buSzPts val="2300"/>
              <a:buChar char="⦿"/>
            </a:pPr>
            <a:r>
              <a:rPr lang="en-US" sz="2300"/>
              <a:t>Payment of Renewal Fee</a:t>
            </a:r>
            <a:endParaRPr sz="2300"/>
          </a:p>
          <a:p>
            <a:pPr marL="448056" lvl="0" indent="-398018" algn="l" rtl="0">
              <a:lnSpc>
                <a:spcPct val="115000"/>
              </a:lnSpc>
              <a:spcBef>
                <a:spcPts val="520"/>
              </a:spcBef>
              <a:spcAft>
                <a:spcPts val="0"/>
              </a:spcAft>
              <a:buSzPts val="2300"/>
              <a:buChar char="⦿"/>
            </a:pPr>
            <a:r>
              <a:rPr lang="en-US" sz="2300"/>
              <a:t>Change of Address </a:t>
            </a:r>
            <a:endParaRPr sz="2300"/>
          </a:p>
          <a:p>
            <a:pPr marL="914400" lvl="0" indent="-374650" algn="l" rtl="0">
              <a:lnSpc>
                <a:spcPct val="115000"/>
              </a:lnSpc>
              <a:spcBef>
                <a:spcPts val="0"/>
              </a:spcBef>
              <a:spcAft>
                <a:spcPts val="0"/>
              </a:spcAft>
              <a:buSzPts val="2300"/>
              <a:buChar char="➔"/>
            </a:pPr>
            <a:r>
              <a:rPr lang="en-US" sz="2300"/>
              <a:t>Send this information in as early as possible.</a:t>
            </a:r>
            <a:endParaRPr sz="2300"/>
          </a:p>
          <a:p>
            <a:pPr marL="448056" lvl="0" indent="-398018" algn="l" rtl="0">
              <a:lnSpc>
                <a:spcPct val="115000"/>
              </a:lnSpc>
              <a:spcBef>
                <a:spcPts val="520"/>
              </a:spcBef>
              <a:spcAft>
                <a:spcPts val="0"/>
              </a:spcAft>
              <a:buSzPts val="2300"/>
              <a:buChar char="⦿"/>
            </a:pPr>
            <a:r>
              <a:rPr lang="en-US" sz="2300"/>
              <a:t>Renewal forms can be audited.</a:t>
            </a:r>
            <a:r>
              <a:rPr lang="en-US" sz="2300" b="1"/>
              <a:t> Always keep Certificates of Continuing Contact Hours in case of an audit</a:t>
            </a:r>
            <a:r>
              <a:rPr lang="en-US" sz="2300"/>
              <a:t>—do not send it to the Board unless requested.</a:t>
            </a:r>
            <a:endParaRPr sz="2300"/>
          </a:p>
        </p:txBody>
      </p:sp>
      <p:sp>
        <p:nvSpPr>
          <p:cNvPr id="439" name="Google Shape;439;p36"/>
          <p:cNvSpPr txBox="1">
            <a:spLocks noGrp="1"/>
          </p:cNvSpPr>
          <p:nvPr>
            <p:ph type="ftr" idx="11"/>
          </p:nvPr>
        </p:nvSpPr>
        <p:spPr>
          <a:xfrm>
            <a:off x="0" y="6557100"/>
            <a:ext cx="1490700" cy="300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Rosen, October 2020</a:t>
            </a:r>
            <a:endParaRPr/>
          </a:p>
        </p:txBody>
      </p:sp>
      <p:sp>
        <p:nvSpPr>
          <p:cNvPr id="440" name="Google Shape;440;p36"/>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39</a:t>
            </a:fld>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a:spLocks noGrp="1"/>
          </p:cNvSpPr>
          <p:nvPr>
            <p:ph type="title"/>
          </p:nvPr>
        </p:nvSpPr>
        <p:spPr>
          <a:xfrm>
            <a:off x="152400" y="0"/>
            <a:ext cx="8686800" cy="1143000"/>
          </a:xfrm>
          <a:prstGeom prst="rect">
            <a:avLst/>
          </a:prstGeom>
          <a:noFill/>
          <a:ln>
            <a:noFill/>
          </a:ln>
        </p:spPr>
        <p:txBody>
          <a:bodyPr spcFirstLastPara="1" wrap="square" lIns="91425" tIns="45700" rIns="91425" bIns="45700" anchor="ctr" anchorCtr="0">
            <a:normAutofit/>
          </a:bodyPr>
          <a:lstStyle/>
          <a:p>
            <a:pPr marL="484632" lvl="0" indent="0" algn="l" rtl="0">
              <a:spcBef>
                <a:spcPts val="0"/>
              </a:spcBef>
              <a:spcAft>
                <a:spcPts val="0"/>
              </a:spcAft>
              <a:buClr>
                <a:srgbClr val="FFB353"/>
              </a:buClr>
              <a:buSzPts val="3780"/>
              <a:buFont typeface="Century Gothic"/>
              <a:buNone/>
            </a:pPr>
            <a:r>
              <a:rPr lang="en-US" sz="3780"/>
              <a:t>Time from Graduation to LCMHCA</a:t>
            </a:r>
            <a:endParaRPr sz="3780"/>
          </a:p>
        </p:txBody>
      </p:sp>
      <p:sp>
        <p:nvSpPr>
          <p:cNvPr id="124" name="Google Shape;124;p4"/>
          <p:cNvSpPr txBox="1">
            <a:spLocks noGrp="1"/>
          </p:cNvSpPr>
          <p:nvPr>
            <p:ph type="body" idx="1"/>
          </p:nvPr>
        </p:nvSpPr>
        <p:spPr>
          <a:xfrm>
            <a:off x="457200" y="1096850"/>
            <a:ext cx="8382000" cy="5235600"/>
          </a:xfrm>
          <a:prstGeom prst="rect">
            <a:avLst/>
          </a:prstGeom>
          <a:noFill/>
          <a:ln>
            <a:noFill/>
          </a:ln>
        </p:spPr>
        <p:txBody>
          <a:bodyPr spcFirstLastPara="1" wrap="square" lIns="91425" tIns="45700" rIns="91425" bIns="45700" anchor="t" anchorCtr="0">
            <a:normAutofit/>
          </a:bodyPr>
          <a:lstStyle/>
          <a:p>
            <a:pPr marL="448056" lvl="0" indent="-395478" algn="l" rtl="0">
              <a:lnSpc>
                <a:spcPct val="100000"/>
              </a:lnSpc>
              <a:spcBef>
                <a:spcPts val="0"/>
              </a:spcBef>
              <a:spcAft>
                <a:spcPts val="0"/>
              </a:spcAft>
              <a:buSzPts val="2400"/>
              <a:buChar char="⦿"/>
            </a:pPr>
            <a:r>
              <a:rPr lang="en-US" sz="2400"/>
              <a:t>Please prepare for 3 to 4 months post graduation you will not be licensed.</a:t>
            </a:r>
            <a:endParaRPr sz="2400"/>
          </a:p>
          <a:p>
            <a:pPr marL="448056" lvl="0" indent="-395478" algn="l" rtl="0">
              <a:lnSpc>
                <a:spcPct val="100000"/>
              </a:lnSpc>
              <a:spcBef>
                <a:spcPts val="555"/>
              </a:spcBef>
              <a:spcAft>
                <a:spcPts val="0"/>
              </a:spcAft>
              <a:buSzPts val="2400"/>
              <a:buChar char="⦿"/>
            </a:pPr>
            <a:r>
              <a:rPr lang="en-US" sz="2400"/>
              <a:t>Once you graduate it can take </a:t>
            </a:r>
            <a:r>
              <a:rPr lang="en-US" sz="2400" b="1"/>
              <a:t>4 to 6 weeks </a:t>
            </a:r>
            <a:r>
              <a:rPr lang="en-US" sz="2400"/>
              <a:t>for your conferred (degreed) transcript to be received by the NBCC and NCBLCMHC.</a:t>
            </a:r>
            <a:endParaRPr sz="2400"/>
          </a:p>
          <a:p>
            <a:pPr marL="448056" lvl="0" indent="-395478" algn="l" rtl="0">
              <a:lnSpc>
                <a:spcPct val="100000"/>
              </a:lnSpc>
              <a:spcBef>
                <a:spcPts val="555"/>
              </a:spcBef>
              <a:spcAft>
                <a:spcPts val="0"/>
              </a:spcAft>
              <a:buSzPts val="2400"/>
              <a:buChar char="⦿"/>
            </a:pPr>
            <a:r>
              <a:rPr lang="en-US" sz="2400"/>
              <a:t>Once NBCC receives your conferred transcript it can </a:t>
            </a:r>
            <a:r>
              <a:rPr lang="en-US" sz="2400" b="1"/>
              <a:t>take them 4 to 6 weeks</a:t>
            </a:r>
            <a:r>
              <a:rPr lang="en-US" sz="2400"/>
              <a:t> to send your scores to NCBLCMHC</a:t>
            </a:r>
            <a:endParaRPr sz="2400"/>
          </a:p>
          <a:p>
            <a:pPr marL="448056" lvl="0" indent="-395478" algn="l" rtl="0">
              <a:lnSpc>
                <a:spcPct val="100000"/>
              </a:lnSpc>
              <a:spcBef>
                <a:spcPts val="555"/>
              </a:spcBef>
              <a:spcAft>
                <a:spcPts val="0"/>
              </a:spcAft>
              <a:buSzPts val="2400"/>
              <a:buChar char="⦿"/>
            </a:pPr>
            <a:r>
              <a:rPr lang="en-US" sz="2400"/>
              <a:t>Once NCBLCMHC receives everything and your application has been approved it can </a:t>
            </a:r>
            <a:r>
              <a:rPr lang="en-US" sz="2400" b="1"/>
              <a:t>take 4-6 weeks for NCBLCMHC to award you the LCMHCA. </a:t>
            </a:r>
            <a:endParaRPr sz="2400" b="1"/>
          </a:p>
          <a:p>
            <a:pPr marL="822960" lvl="1" indent="-329565" algn="l" rtl="0">
              <a:lnSpc>
                <a:spcPct val="100000"/>
              </a:lnSpc>
              <a:spcBef>
                <a:spcPts val="555"/>
              </a:spcBef>
              <a:spcAft>
                <a:spcPts val="0"/>
              </a:spcAft>
              <a:buSzPts val="2400"/>
              <a:buChar char="›"/>
            </a:pPr>
            <a:r>
              <a:rPr lang="en-US" sz="2400"/>
              <a:t>Remember you need an approved supervisor before you can provide counseling.</a:t>
            </a:r>
            <a:endParaRPr sz="2400"/>
          </a:p>
        </p:txBody>
      </p:sp>
      <p:sp>
        <p:nvSpPr>
          <p:cNvPr id="125" name="Google Shape;125;p4"/>
          <p:cNvSpPr txBox="1">
            <a:spLocks noGrp="1"/>
          </p:cNvSpPr>
          <p:nvPr>
            <p:ph type="ftr" idx="11"/>
          </p:nvPr>
        </p:nvSpPr>
        <p:spPr>
          <a:xfrm>
            <a:off x="4" y="6481400"/>
            <a:ext cx="1504200" cy="300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Rosen, October 2020</a:t>
            </a:r>
            <a:endParaRPr/>
          </a:p>
        </p:txBody>
      </p:sp>
      <p:sp>
        <p:nvSpPr>
          <p:cNvPr id="126" name="Google Shape;126;p4"/>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4</a:t>
            </a:fld>
            <a:endParaRPr/>
          </a:p>
        </p:txBody>
      </p:sp>
    </p:spTree>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445"/>
        <p:cNvGrpSpPr/>
        <p:nvPr/>
      </p:nvGrpSpPr>
      <p:grpSpPr>
        <a:xfrm>
          <a:off x="0" y="0"/>
          <a:ext cx="0" cy="0"/>
          <a:chOff x="0" y="0"/>
          <a:chExt cx="0" cy="0"/>
        </a:xfrm>
      </p:grpSpPr>
      <p:sp>
        <p:nvSpPr>
          <p:cNvPr id="446" name="Google Shape;446;p38"/>
          <p:cNvSpPr txBox="1">
            <a:spLocks noGrp="1"/>
          </p:cNvSpPr>
          <p:nvPr>
            <p:ph type="title"/>
          </p:nvPr>
        </p:nvSpPr>
        <p:spPr>
          <a:xfrm>
            <a:off x="457200" y="267494"/>
            <a:ext cx="8229600" cy="1399032"/>
          </a:xfrm>
          <a:prstGeom prst="rect">
            <a:avLst/>
          </a:prstGeom>
          <a:noFill/>
          <a:ln>
            <a:noFill/>
          </a:ln>
        </p:spPr>
        <p:txBody>
          <a:bodyPr spcFirstLastPara="1" wrap="square" lIns="91425" tIns="45700" rIns="91425" bIns="45700" anchor="ctr" anchorCtr="0">
            <a:normAutofit/>
          </a:bodyPr>
          <a:lstStyle/>
          <a:p>
            <a:pPr marL="484632" lvl="0" indent="0" algn="l" rtl="0">
              <a:spcBef>
                <a:spcPts val="0"/>
              </a:spcBef>
              <a:spcAft>
                <a:spcPts val="0"/>
              </a:spcAft>
              <a:buClr>
                <a:srgbClr val="FFB353"/>
              </a:buClr>
              <a:buSzPts val="4200"/>
              <a:buFont typeface="Century Gothic"/>
              <a:buNone/>
            </a:pPr>
            <a:r>
              <a:rPr lang="en-US"/>
              <a:t>			Questions?</a:t>
            </a:r>
            <a:endParaRPr/>
          </a:p>
        </p:txBody>
      </p:sp>
      <p:sp>
        <p:nvSpPr>
          <p:cNvPr id="447" name="Google Shape;447;p38"/>
          <p:cNvSpPr txBox="1">
            <a:spLocks noGrp="1"/>
          </p:cNvSpPr>
          <p:nvPr>
            <p:ph type="body" idx="1"/>
          </p:nvPr>
        </p:nvSpPr>
        <p:spPr>
          <a:xfrm>
            <a:off x="457200" y="1882808"/>
            <a:ext cx="8229600" cy="4572000"/>
          </a:xfrm>
          <a:prstGeom prst="rect">
            <a:avLst/>
          </a:prstGeom>
          <a:noFill/>
          <a:ln>
            <a:noFill/>
          </a:ln>
        </p:spPr>
        <p:txBody>
          <a:bodyPr spcFirstLastPara="1" wrap="square" lIns="91425" tIns="45700" rIns="91425" bIns="45700" anchor="t" anchorCtr="0">
            <a:normAutofit/>
          </a:bodyPr>
          <a:lstStyle/>
          <a:p>
            <a:pPr marL="448056" lvl="0" indent="-384047" algn="l" rtl="0">
              <a:spcBef>
                <a:spcPts val="0"/>
              </a:spcBef>
              <a:spcAft>
                <a:spcPts val="0"/>
              </a:spcAft>
              <a:buSzPts val="2400"/>
              <a:buChar char="⦿"/>
            </a:pPr>
            <a:r>
              <a:rPr lang="en-US" b="1" u="sng"/>
              <a:t>Start the application process early!!!!</a:t>
            </a:r>
            <a:endParaRPr/>
          </a:p>
          <a:p>
            <a:pPr marL="448056" lvl="0" indent="-231647" algn="l" rtl="0">
              <a:spcBef>
                <a:spcPts val="600"/>
              </a:spcBef>
              <a:spcAft>
                <a:spcPts val="0"/>
              </a:spcAft>
              <a:buSzPts val="2400"/>
              <a:buNone/>
            </a:pPr>
            <a:endParaRPr/>
          </a:p>
          <a:p>
            <a:pPr marL="448056" lvl="0" indent="-384047" algn="l" rtl="0">
              <a:spcBef>
                <a:spcPts val="600"/>
              </a:spcBef>
              <a:spcAft>
                <a:spcPts val="0"/>
              </a:spcAft>
              <a:buSzPts val="2400"/>
              <a:buChar char="⦿"/>
            </a:pPr>
            <a:r>
              <a:rPr lang="en-US"/>
              <a:t>Good luck!!!!</a:t>
            </a:r>
            <a:endParaRPr/>
          </a:p>
          <a:p>
            <a:pPr marL="448056" lvl="0" indent="-231647" algn="l" rtl="0">
              <a:spcBef>
                <a:spcPts val="600"/>
              </a:spcBef>
              <a:spcAft>
                <a:spcPts val="0"/>
              </a:spcAft>
              <a:buSzPts val="2400"/>
              <a:buNone/>
            </a:pPr>
            <a:endParaRPr/>
          </a:p>
          <a:p>
            <a:pPr marL="448056" lvl="0" indent="-384047" algn="l" rtl="0">
              <a:spcBef>
                <a:spcPts val="600"/>
              </a:spcBef>
              <a:spcAft>
                <a:spcPts val="0"/>
              </a:spcAft>
              <a:buSzPts val="2400"/>
              <a:buChar char="⦿"/>
            </a:pPr>
            <a:r>
              <a:rPr lang="en-US"/>
              <a:t>See me if you need help- my email address is: </a:t>
            </a:r>
            <a:r>
              <a:rPr lang="en-US" u="sng">
                <a:solidFill>
                  <a:schemeClr val="hlink"/>
                </a:solidFill>
                <a:hlinkClick r:id="rId3"/>
              </a:rPr>
              <a:t>rosencm@appstate.edu</a:t>
            </a:r>
            <a:r>
              <a:rPr lang="en-US"/>
              <a:t>.</a:t>
            </a:r>
            <a:endParaRPr/>
          </a:p>
          <a:p>
            <a:pPr marL="64008" lvl="0" indent="0" algn="l" rtl="0">
              <a:spcBef>
                <a:spcPts val="600"/>
              </a:spcBef>
              <a:spcAft>
                <a:spcPts val="0"/>
              </a:spcAft>
              <a:buSzPts val="2400"/>
              <a:buNone/>
            </a:pPr>
            <a:endParaRPr/>
          </a:p>
          <a:p>
            <a:pPr marL="64008" lvl="0" indent="0" algn="l" rtl="0">
              <a:spcBef>
                <a:spcPts val="600"/>
              </a:spcBef>
              <a:spcAft>
                <a:spcPts val="0"/>
              </a:spcAft>
              <a:buSzPts val="2400"/>
              <a:buNone/>
            </a:pPr>
            <a:endParaRPr/>
          </a:p>
          <a:p>
            <a:pPr marL="64008" lvl="0" indent="0" algn="l" rtl="0">
              <a:spcBef>
                <a:spcPts val="600"/>
              </a:spcBef>
              <a:spcAft>
                <a:spcPts val="0"/>
              </a:spcAft>
              <a:buSzPts val="2400"/>
              <a:buNone/>
            </a:pPr>
            <a:endParaRPr/>
          </a:p>
        </p:txBody>
      </p:sp>
      <p:sp>
        <p:nvSpPr>
          <p:cNvPr id="448" name="Google Shape;448;p38"/>
          <p:cNvSpPr txBox="1">
            <a:spLocks noGrp="1"/>
          </p:cNvSpPr>
          <p:nvPr>
            <p:ph type="ftr" idx="11"/>
          </p:nvPr>
        </p:nvSpPr>
        <p:spPr>
          <a:xfrm>
            <a:off x="4" y="6481400"/>
            <a:ext cx="1493100" cy="300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Rosen, October 2020</a:t>
            </a:r>
            <a:endParaRPr/>
          </a:p>
        </p:txBody>
      </p:sp>
      <p:sp>
        <p:nvSpPr>
          <p:cNvPr id="449" name="Google Shape;449;p38"/>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40</a:t>
            </a:fld>
            <a:endParaRP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31"/>
        <p:cNvGrpSpPr/>
        <p:nvPr/>
      </p:nvGrpSpPr>
      <p:grpSpPr>
        <a:xfrm>
          <a:off x="0" y="0"/>
          <a:ext cx="0" cy="0"/>
          <a:chOff x="0" y="0"/>
          <a:chExt cx="0" cy="0"/>
        </a:xfrm>
      </p:grpSpPr>
      <p:sp>
        <p:nvSpPr>
          <p:cNvPr id="132" name="Google Shape;132;p5"/>
          <p:cNvSpPr txBox="1">
            <a:spLocks noGrp="1"/>
          </p:cNvSpPr>
          <p:nvPr>
            <p:ph type="title"/>
          </p:nvPr>
        </p:nvSpPr>
        <p:spPr>
          <a:xfrm>
            <a:off x="568800" y="128625"/>
            <a:ext cx="8006400" cy="875400"/>
          </a:xfrm>
          <a:prstGeom prst="rect">
            <a:avLst/>
          </a:prstGeom>
          <a:noFill/>
          <a:ln>
            <a:noFill/>
          </a:ln>
        </p:spPr>
        <p:txBody>
          <a:bodyPr spcFirstLastPara="1" wrap="square" lIns="91425" tIns="45700" rIns="91425" bIns="45700" anchor="ctr" anchorCtr="0">
            <a:normAutofit/>
          </a:bodyPr>
          <a:lstStyle/>
          <a:p>
            <a:pPr marL="484632" lvl="0" indent="0" algn="l" rtl="0">
              <a:spcBef>
                <a:spcPts val="0"/>
              </a:spcBef>
              <a:spcAft>
                <a:spcPts val="0"/>
              </a:spcAft>
              <a:buClr>
                <a:srgbClr val="FFB353"/>
              </a:buClr>
              <a:buSzPts val="3600"/>
              <a:buFont typeface="Century Gothic"/>
              <a:buNone/>
            </a:pPr>
            <a:r>
              <a:rPr lang="en-US" sz="3600"/>
              <a:t>Practice of Counseling Activities</a:t>
            </a:r>
            <a:endParaRPr/>
          </a:p>
        </p:txBody>
      </p:sp>
      <p:sp>
        <p:nvSpPr>
          <p:cNvPr id="133" name="Google Shape;133;p5"/>
          <p:cNvSpPr txBox="1">
            <a:spLocks noGrp="1"/>
          </p:cNvSpPr>
          <p:nvPr>
            <p:ph type="body" idx="1"/>
          </p:nvPr>
        </p:nvSpPr>
        <p:spPr>
          <a:xfrm>
            <a:off x="0" y="1143000"/>
            <a:ext cx="9144000" cy="5337900"/>
          </a:xfrm>
          <a:prstGeom prst="rect">
            <a:avLst/>
          </a:prstGeom>
          <a:noFill/>
          <a:ln>
            <a:noFill/>
          </a:ln>
        </p:spPr>
        <p:txBody>
          <a:bodyPr spcFirstLastPara="1" wrap="square" lIns="91425" tIns="45700" rIns="91425" bIns="45700" anchor="t" anchorCtr="0">
            <a:normAutofit/>
          </a:bodyPr>
          <a:lstStyle/>
          <a:p>
            <a:pPr marL="448056" lvl="0" indent="-384047" algn="l" rtl="0">
              <a:spcBef>
                <a:spcPts val="0"/>
              </a:spcBef>
              <a:spcAft>
                <a:spcPts val="0"/>
              </a:spcAft>
              <a:buSzPts val="2400"/>
              <a:buChar char="⦿"/>
            </a:pPr>
            <a:r>
              <a:rPr lang="en-US"/>
              <a:t>A person must be:</a:t>
            </a:r>
            <a:endParaRPr/>
          </a:p>
          <a:p>
            <a:pPr marL="822960" lvl="1" indent="-285750" algn="l" rtl="0">
              <a:spcBef>
                <a:spcPts val="520"/>
              </a:spcBef>
              <a:spcAft>
                <a:spcPts val="0"/>
              </a:spcAft>
              <a:buSzPts val="2470"/>
              <a:buChar char="›"/>
            </a:pPr>
            <a:r>
              <a:rPr lang="en-US"/>
              <a:t>Licensed—LCMHC (A) must have a board approved supervisor contract on file before practicing</a:t>
            </a:r>
            <a:endParaRPr/>
          </a:p>
          <a:p>
            <a:pPr marL="822960" lvl="1" indent="-285750" algn="l" rtl="0">
              <a:spcBef>
                <a:spcPts val="520"/>
              </a:spcBef>
              <a:spcAft>
                <a:spcPts val="0"/>
              </a:spcAft>
              <a:buSzPts val="2470"/>
              <a:buChar char="›"/>
            </a:pPr>
            <a:r>
              <a:rPr lang="en-US"/>
              <a:t>A student enrolled in practicum or internship under supervision</a:t>
            </a:r>
            <a:endParaRPr/>
          </a:p>
          <a:p>
            <a:pPr marL="822960" lvl="1" indent="-285750" algn="l" rtl="0">
              <a:spcBef>
                <a:spcPts val="520"/>
              </a:spcBef>
              <a:spcAft>
                <a:spcPts val="0"/>
              </a:spcAft>
              <a:buSzPts val="2470"/>
              <a:buChar char="›"/>
            </a:pPr>
            <a:r>
              <a:rPr lang="en-US"/>
              <a:t>Working in an exempt setting as approved by the Board</a:t>
            </a:r>
            <a:endParaRPr/>
          </a:p>
          <a:p>
            <a:pPr marL="448056" lvl="0" indent="-384047" algn="l" rtl="0">
              <a:spcBef>
                <a:spcPts val="600"/>
              </a:spcBef>
              <a:spcAft>
                <a:spcPts val="0"/>
              </a:spcAft>
              <a:buSzPts val="2400"/>
              <a:buChar char="⦿"/>
            </a:pPr>
            <a:r>
              <a:rPr lang="en-US"/>
              <a:t>Counseling activities:</a:t>
            </a:r>
            <a:endParaRPr/>
          </a:p>
          <a:p>
            <a:pPr marL="822960" lvl="1" indent="-285750" algn="l" rtl="0">
              <a:spcBef>
                <a:spcPts val="520"/>
              </a:spcBef>
              <a:spcAft>
                <a:spcPts val="0"/>
              </a:spcAft>
              <a:buSzPts val="2470"/>
              <a:buChar char="›"/>
            </a:pPr>
            <a:r>
              <a:rPr lang="en-US"/>
              <a:t>Direct hours: Consists of live contact with individuals, groups, and families through counseling as defined in G.S. 90-330(a)(3)a thru b</a:t>
            </a:r>
            <a:endParaRPr/>
          </a:p>
        </p:txBody>
      </p:sp>
      <p:sp>
        <p:nvSpPr>
          <p:cNvPr id="134" name="Google Shape;134;p5"/>
          <p:cNvSpPr txBox="1">
            <a:spLocks noGrp="1"/>
          </p:cNvSpPr>
          <p:nvPr>
            <p:ph type="ftr" idx="11"/>
          </p:nvPr>
        </p:nvSpPr>
        <p:spPr>
          <a:xfrm>
            <a:off x="0" y="6557169"/>
            <a:ext cx="4260000" cy="3009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Rosen, October 2020</a:t>
            </a:r>
            <a:endParaRPr/>
          </a:p>
        </p:txBody>
      </p:sp>
      <p:sp>
        <p:nvSpPr>
          <p:cNvPr id="135" name="Google Shape;135;p5"/>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5</a:t>
            </a:fld>
            <a:endParaRPr/>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40"/>
        <p:cNvGrpSpPr/>
        <p:nvPr/>
      </p:nvGrpSpPr>
      <p:grpSpPr>
        <a:xfrm>
          <a:off x="0" y="0"/>
          <a:ext cx="0" cy="0"/>
          <a:chOff x="0" y="0"/>
          <a:chExt cx="0" cy="0"/>
        </a:xfrm>
      </p:grpSpPr>
      <p:sp>
        <p:nvSpPr>
          <p:cNvPr id="141" name="Google Shape;141;p6"/>
          <p:cNvSpPr txBox="1">
            <a:spLocks noGrp="1"/>
          </p:cNvSpPr>
          <p:nvPr>
            <p:ph type="title"/>
          </p:nvPr>
        </p:nvSpPr>
        <p:spPr>
          <a:xfrm>
            <a:off x="0" y="76200"/>
            <a:ext cx="9144000" cy="990600"/>
          </a:xfrm>
          <a:prstGeom prst="rect">
            <a:avLst/>
          </a:prstGeom>
          <a:noFill/>
          <a:ln>
            <a:noFill/>
          </a:ln>
        </p:spPr>
        <p:txBody>
          <a:bodyPr spcFirstLastPara="1" wrap="square" lIns="91425" tIns="45700" rIns="91425" bIns="45700" anchor="ctr" anchorCtr="0">
            <a:noAutofit/>
          </a:bodyPr>
          <a:lstStyle/>
          <a:p>
            <a:pPr marL="484632" lvl="0" indent="0" algn="ctr" rtl="0">
              <a:spcBef>
                <a:spcPts val="0"/>
              </a:spcBef>
              <a:spcAft>
                <a:spcPts val="0"/>
              </a:spcAft>
              <a:buClr>
                <a:srgbClr val="FFB353"/>
              </a:buClr>
              <a:buSzPts val="3200"/>
              <a:buFont typeface="Century Gothic"/>
              <a:buNone/>
            </a:pPr>
            <a:r>
              <a:rPr lang="en-US" sz="3200"/>
              <a:t>North Carolina Board of Licensed Clinical Mental Health Counselors Contact Info.</a:t>
            </a:r>
            <a:endParaRPr/>
          </a:p>
        </p:txBody>
      </p:sp>
      <p:sp>
        <p:nvSpPr>
          <p:cNvPr id="142" name="Google Shape;142;p6"/>
          <p:cNvSpPr txBox="1">
            <a:spLocks noGrp="1"/>
          </p:cNvSpPr>
          <p:nvPr>
            <p:ph type="body" idx="1"/>
          </p:nvPr>
        </p:nvSpPr>
        <p:spPr>
          <a:xfrm>
            <a:off x="76200" y="1143000"/>
            <a:ext cx="8915400" cy="5311808"/>
          </a:xfrm>
          <a:prstGeom prst="rect">
            <a:avLst/>
          </a:prstGeom>
          <a:noFill/>
          <a:ln>
            <a:noFill/>
          </a:ln>
        </p:spPr>
        <p:txBody>
          <a:bodyPr spcFirstLastPara="1" wrap="square" lIns="91425" tIns="45700" rIns="91425" bIns="45700" anchor="t" anchorCtr="0">
            <a:normAutofit/>
          </a:bodyPr>
          <a:lstStyle/>
          <a:p>
            <a:pPr marL="448056" lvl="0" indent="-384047" algn="l" rtl="0">
              <a:spcBef>
                <a:spcPts val="0"/>
              </a:spcBef>
              <a:spcAft>
                <a:spcPts val="0"/>
              </a:spcAft>
              <a:buSzPts val="2080"/>
              <a:buChar char="⦿"/>
            </a:pPr>
            <a:r>
              <a:rPr lang="en-US" sz="2600"/>
              <a:t>Review NCBLCMHC website:</a:t>
            </a:r>
            <a:endParaRPr/>
          </a:p>
          <a:p>
            <a:pPr marL="822960" lvl="1" indent="-285750" algn="l" rtl="0">
              <a:spcBef>
                <a:spcPts val="480"/>
              </a:spcBef>
              <a:spcAft>
                <a:spcPts val="0"/>
              </a:spcAft>
              <a:buSzPts val="2280"/>
              <a:buFont typeface="Noto Sans Symbols"/>
              <a:buChar char="⮚"/>
            </a:pPr>
            <a:r>
              <a:rPr lang="en-US" sz="2400" u="sng">
                <a:solidFill>
                  <a:schemeClr val="hlink"/>
                </a:solidFill>
                <a:hlinkClick r:id="rId3"/>
              </a:rPr>
              <a:t>https://www.ncblpc.org/</a:t>
            </a:r>
            <a:endParaRPr sz="2400"/>
          </a:p>
          <a:p>
            <a:pPr marL="822960" lvl="1" indent="-285750" algn="l" rtl="0">
              <a:spcBef>
                <a:spcPts val="520"/>
              </a:spcBef>
              <a:spcAft>
                <a:spcPts val="0"/>
              </a:spcAft>
              <a:buSzPts val="2470"/>
              <a:buFont typeface="Noto Sans Symbols"/>
              <a:buChar char="⮚"/>
            </a:pPr>
            <a:r>
              <a:rPr lang="en-US" sz="2600"/>
              <a:t>Check the Board’s calendar for deadlines:</a:t>
            </a:r>
            <a:endParaRPr/>
          </a:p>
          <a:p>
            <a:pPr marL="822960" lvl="1" indent="-285750" algn="l" rtl="0">
              <a:spcBef>
                <a:spcPts val="480"/>
              </a:spcBef>
              <a:spcAft>
                <a:spcPts val="0"/>
              </a:spcAft>
              <a:buSzPts val="2280"/>
              <a:buFont typeface="Noto Sans Symbols"/>
              <a:buChar char="⮚"/>
            </a:pPr>
            <a:r>
              <a:rPr lang="en-US" sz="2400" u="sng">
                <a:solidFill>
                  <a:schemeClr val="hlink"/>
                </a:solidFill>
                <a:hlinkClick r:id="rId4"/>
              </a:rPr>
              <a:t>https://www.ncblcmhc.org/BoardInfo/Calendar</a:t>
            </a:r>
            <a:endParaRPr sz="2400"/>
          </a:p>
          <a:p>
            <a:pPr marL="448056" lvl="1" indent="-384047" algn="l" rtl="0">
              <a:spcBef>
                <a:spcPts val="520"/>
              </a:spcBef>
              <a:spcAft>
                <a:spcPts val="0"/>
              </a:spcAft>
              <a:buSzPts val="2080"/>
              <a:buFont typeface="Noto Sans Symbols"/>
              <a:buChar char="⦿"/>
            </a:pPr>
            <a:r>
              <a:rPr lang="en-US"/>
              <a:t>Contact information for the Board:</a:t>
            </a:r>
            <a:endParaRPr/>
          </a:p>
          <a:p>
            <a:pPr marL="731520" lvl="2" indent="-384048" algn="l" rtl="0">
              <a:spcBef>
                <a:spcPts val="480"/>
              </a:spcBef>
              <a:spcAft>
                <a:spcPts val="0"/>
              </a:spcAft>
              <a:buSzPts val="1920"/>
              <a:buFont typeface="Noto Sans Symbols"/>
              <a:buChar char="⮚"/>
            </a:pPr>
            <a:r>
              <a:rPr lang="en-US"/>
              <a:t>Phone number: </a:t>
            </a:r>
            <a:r>
              <a:rPr lang="en-US" b="1"/>
              <a:t>844-622-3572 </a:t>
            </a:r>
            <a:r>
              <a:rPr lang="en-US"/>
              <a:t>or</a:t>
            </a:r>
            <a:r>
              <a:rPr lang="en-US" b="1"/>
              <a:t> 336-217-6007</a:t>
            </a:r>
            <a:r>
              <a:rPr lang="en-US"/>
              <a:t> </a:t>
            </a:r>
            <a:endParaRPr/>
          </a:p>
          <a:p>
            <a:pPr marL="731520" lvl="2" indent="-384048" algn="l" rtl="0">
              <a:spcBef>
                <a:spcPts val="480"/>
              </a:spcBef>
              <a:spcAft>
                <a:spcPts val="0"/>
              </a:spcAft>
              <a:buSzPts val="1920"/>
              <a:buFont typeface="Noto Sans Symbols"/>
              <a:buChar char="⮚"/>
            </a:pPr>
            <a:r>
              <a:rPr lang="en-US"/>
              <a:t>Email:  </a:t>
            </a:r>
            <a:r>
              <a:rPr lang="en-US" u="sng">
                <a:solidFill>
                  <a:schemeClr val="hlink"/>
                </a:solidFill>
                <a:hlinkClick r:id="rId5"/>
              </a:rPr>
              <a:t>LCMHCinfo@ncblpc.org</a:t>
            </a:r>
            <a:endParaRPr/>
          </a:p>
          <a:p>
            <a:pPr marL="347472" lvl="2" indent="0" algn="l" rtl="0">
              <a:spcBef>
                <a:spcPts val="480"/>
              </a:spcBef>
              <a:spcAft>
                <a:spcPts val="0"/>
              </a:spcAft>
              <a:buSzPts val="1920"/>
              <a:buNone/>
            </a:pPr>
            <a:endParaRPr/>
          </a:p>
          <a:p>
            <a:pPr marL="537210" lvl="1" indent="0" algn="l" rtl="0">
              <a:spcBef>
                <a:spcPts val="520"/>
              </a:spcBef>
              <a:spcAft>
                <a:spcPts val="0"/>
              </a:spcAft>
              <a:buSzPts val="2470"/>
              <a:buNone/>
            </a:pPr>
            <a:endParaRPr/>
          </a:p>
          <a:p>
            <a:pPr marL="822960" lvl="1" indent="-128905" algn="l" rtl="0">
              <a:spcBef>
                <a:spcPts val="520"/>
              </a:spcBef>
              <a:spcAft>
                <a:spcPts val="0"/>
              </a:spcAft>
              <a:buSzPts val="2470"/>
              <a:buNone/>
            </a:pPr>
            <a:endParaRPr/>
          </a:p>
          <a:p>
            <a:pPr marL="448056" lvl="0" indent="-231647" algn="l" rtl="0">
              <a:spcBef>
                <a:spcPts val="600"/>
              </a:spcBef>
              <a:spcAft>
                <a:spcPts val="0"/>
              </a:spcAft>
              <a:buSzPts val="2400"/>
              <a:buNone/>
            </a:pPr>
            <a:endParaRPr/>
          </a:p>
        </p:txBody>
      </p:sp>
      <p:graphicFrame>
        <p:nvGraphicFramePr>
          <p:cNvPr id="143" name="Google Shape;143;p6"/>
          <p:cNvGraphicFramePr/>
          <p:nvPr/>
        </p:nvGraphicFramePr>
        <p:xfrm>
          <a:off x="304800" y="4724400"/>
          <a:ext cx="8686800" cy="1371600"/>
        </p:xfrm>
        <a:graphic>
          <a:graphicData uri="http://schemas.openxmlformats.org/drawingml/2006/table">
            <a:tbl>
              <a:tblPr>
                <a:noFill/>
                <a:tableStyleId>{456AA2F3-9291-4AF5-9AFA-9177C4121F06}</a:tableStyleId>
              </a:tblPr>
              <a:tblGrid>
                <a:gridCol w="4343400"/>
                <a:gridCol w="4343400"/>
              </a:tblGrid>
              <a:tr h="591850">
                <a:tc>
                  <a:txBody>
                    <a:bodyPr/>
                    <a:lstStyle/>
                    <a:p>
                      <a:pPr marL="0" marR="0" lvl="0" indent="0" algn="l" rtl="0">
                        <a:spcBef>
                          <a:spcPts val="0"/>
                        </a:spcBef>
                        <a:spcAft>
                          <a:spcPts val="0"/>
                        </a:spcAft>
                        <a:buNone/>
                      </a:pPr>
                      <a:r>
                        <a:rPr lang="en-US" sz="1800" u="none" strike="noStrike" cap="none">
                          <a:solidFill>
                            <a:srgbClr val="2A2A2A"/>
                          </a:solidFill>
                          <a:latin typeface="Arial"/>
                          <a:ea typeface="Arial"/>
                          <a:cs typeface="Arial"/>
                          <a:sym typeface="Arial"/>
                        </a:rPr>
                        <a:t>For General Mail:</a:t>
                      </a:r>
                      <a:endParaRPr/>
                    </a:p>
                  </a:txBody>
                  <a:tcPr marL="31750" marR="31750" marT="31750" marB="31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a:solidFill>
                            <a:srgbClr val="2A2A2A"/>
                          </a:solidFill>
                          <a:latin typeface="Arial"/>
                          <a:ea typeface="Arial"/>
                          <a:cs typeface="Arial"/>
                          <a:sym typeface="Arial"/>
                        </a:rPr>
                        <a:t>For Overnight and Special Delivery:</a:t>
                      </a:r>
                      <a:endParaRPr/>
                    </a:p>
                  </a:txBody>
                  <a:tcPr marL="31750" marR="31750" marT="31750" marB="31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779750">
                <a:tc>
                  <a:txBody>
                    <a:bodyPr/>
                    <a:lstStyle/>
                    <a:p>
                      <a:pPr marL="0" marR="0" lvl="0" indent="0" algn="ctr" rtl="0">
                        <a:spcBef>
                          <a:spcPts val="0"/>
                        </a:spcBef>
                        <a:spcAft>
                          <a:spcPts val="0"/>
                        </a:spcAft>
                        <a:buNone/>
                      </a:pPr>
                      <a:r>
                        <a:rPr lang="en-US" sz="1800" b="1">
                          <a:solidFill>
                            <a:srgbClr val="2A2A2A"/>
                          </a:solidFill>
                          <a:latin typeface="Arial"/>
                          <a:ea typeface="Arial"/>
                          <a:cs typeface="Arial"/>
                          <a:sym typeface="Arial"/>
                        </a:rPr>
                        <a:t>PO Box 77819</a:t>
                      </a:r>
                      <a:br>
                        <a:rPr lang="en-US" sz="1800" b="1">
                          <a:solidFill>
                            <a:srgbClr val="2A2A2A"/>
                          </a:solidFill>
                          <a:latin typeface="Arial"/>
                          <a:ea typeface="Arial"/>
                          <a:cs typeface="Arial"/>
                          <a:sym typeface="Arial"/>
                        </a:rPr>
                      </a:br>
                      <a:r>
                        <a:rPr lang="en-US" sz="1800" b="1">
                          <a:solidFill>
                            <a:srgbClr val="2A2A2A"/>
                          </a:solidFill>
                          <a:latin typeface="Arial"/>
                          <a:ea typeface="Arial"/>
                          <a:cs typeface="Arial"/>
                          <a:sym typeface="Arial"/>
                        </a:rPr>
                        <a:t>Greensboro, NC 27417</a:t>
                      </a:r>
                      <a:endParaRPr sz="1800">
                        <a:solidFill>
                          <a:srgbClr val="2A2A2A"/>
                        </a:solidFill>
                        <a:latin typeface="Arial"/>
                        <a:ea typeface="Arial"/>
                        <a:cs typeface="Arial"/>
                        <a:sym typeface="Arial"/>
                      </a:endParaRPr>
                    </a:p>
                  </a:txBody>
                  <a:tcPr marL="25400" marR="254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1800" b="1">
                          <a:solidFill>
                            <a:srgbClr val="2A2A2A"/>
                          </a:solidFill>
                        </a:rPr>
                        <a:t>2-C</a:t>
                      </a:r>
                      <a:r>
                        <a:rPr lang="en-US" sz="1800" b="1">
                          <a:solidFill>
                            <a:srgbClr val="2A2A2A"/>
                          </a:solidFill>
                          <a:latin typeface="Arial"/>
                          <a:ea typeface="Arial"/>
                          <a:cs typeface="Arial"/>
                          <a:sym typeface="Arial"/>
                        </a:rPr>
                        <a:t> Terrace Way</a:t>
                      </a:r>
                      <a:br>
                        <a:rPr lang="en-US" sz="1800" b="1">
                          <a:solidFill>
                            <a:srgbClr val="2A2A2A"/>
                          </a:solidFill>
                          <a:latin typeface="Arial"/>
                          <a:ea typeface="Arial"/>
                          <a:cs typeface="Arial"/>
                          <a:sym typeface="Arial"/>
                        </a:rPr>
                      </a:br>
                      <a:r>
                        <a:rPr lang="en-US" sz="1800" b="1">
                          <a:solidFill>
                            <a:srgbClr val="2A2A2A"/>
                          </a:solidFill>
                          <a:latin typeface="Arial"/>
                          <a:ea typeface="Arial"/>
                          <a:cs typeface="Arial"/>
                          <a:sym typeface="Arial"/>
                        </a:rPr>
                        <a:t>Greensboro, NC 27403</a:t>
                      </a:r>
                      <a:endParaRPr sz="1800">
                        <a:solidFill>
                          <a:srgbClr val="2A2A2A"/>
                        </a:solidFill>
                        <a:latin typeface="Arial"/>
                        <a:ea typeface="Arial"/>
                        <a:cs typeface="Arial"/>
                        <a:sym typeface="Arial"/>
                      </a:endParaRPr>
                    </a:p>
                  </a:txBody>
                  <a:tcPr marL="25400" marR="254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bl>
          </a:graphicData>
        </a:graphic>
      </p:graphicFrame>
      <p:sp>
        <p:nvSpPr>
          <p:cNvPr id="144" name="Google Shape;144;p6"/>
          <p:cNvSpPr txBox="1">
            <a:spLocks noGrp="1"/>
          </p:cNvSpPr>
          <p:nvPr>
            <p:ph type="ftr" idx="11"/>
          </p:nvPr>
        </p:nvSpPr>
        <p:spPr>
          <a:xfrm>
            <a:off x="4" y="6629400"/>
            <a:ext cx="1569600" cy="2286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Rosen, October 2020</a:t>
            </a:r>
            <a:endParaRPr/>
          </a:p>
        </p:txBody>
      </p:sp>
      <p:sp>
        <p:nvSpPr>
          <p:cNvPr id="145" name="Google Shape;145;p6"/>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6</a:t>
            </a:fld>
            <a:endParaRP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50"/>
        <p:cNvGrpSpPr/>
        <p:nvPr/>
      </p:nvGrpSpPr>
      <p:grpSpPr>
        <a:xfrm>
          <a:off x="0" y="0"/>
          <a:ext cx="0" cy="0"/>
          <a:chOff x="0" y="0"/>
          <a:chExt cx="0" cy="0"/>
        </a:xfrm>
      </p:grpSpPr>
      <p:sp>
        <p:nvSpPr>
          <p:cNvPr id="151" name="Google Shape;151;p7"/>
          <p:cNvSpPr txBox="1">
            <a:spLocks noGrp="1"/>
          </p:cNvSpPr>
          <p:nvPr>
            <p:ph type="title"/>
          </p:nvPr>
        </p:nvSpPr>
        <p:spPr>
          <a:xfrm>
            <a:off x="0" y="76200"/>
            <a:ext cx="9144000" cy="1066800"/>
          </a:xfrm>
          <a:prstGeom prst="rect">
            <a:avLst/>
          </a:prstGeom>
          <a:noFill/>
          <a:ln>
            <a:noFill/>
          </a:ln>
        </p:spPr>
        <p:txBody>
          <a:bodyPr spcFirstLastPara="1" wrap="square" lIns="91425" tIns="45700" rIns="91425" bIns="45700" anchor="ctr" anchorCtr="0">
            <a:normAutofit/>
          </a:bodyPr>
          <a:lstStyle/>
          <a:p>
            <a:pPr marL="484632" lvl="0" indent="0" algn="ctr" rtl="0">
              <a:spcBef>
                <a:spcPts val="0"/>
              </a:spcBef>
              <a:spcAft>
                <a:spcPts val="0"/>
              </a:spcAft>
              <a:buClr>
                <a:srgbClr val="FFB353"/>
              </a:buClr>
              <a:buSzPts val="3200"/>
              <a:buFont typeface="Century Gothic"/>
              <a:buNone/>
            </a:pPr>
            <a:r>
              <a:rPr lang="en-US" sz="3200"/>
              <a:t>Overview: LCMHCA Application Process</a:t>
            </a:r>
            <a:endParaRPr/>
          </a:p>
        </p:txBody>
      </p:sp>
      <p:sp>
        <p:nvSpPr>
          <p:cNvPr id="152" name="Google Shape;152;p7"/>
          <p:cNvSpPr txBox="1">
            <a:spLocks noGrp="1"/>
          </p:cNvSpPr>
          <p:nvPr>
            <p:ph type="body" idx="1"/>
          </p:nvPr>
        </p:nvSpPr>
        <p:spPr>
          <a:xfrm>
            <a:off x="135300" y="894738"/>
            <a:ext cx="8873400" cy="5068500"/>
          </a:xfrm>
          <a:prstGeom prst="rect">
            <a:avLst/>
          </a:prstGeom>
          <a:noFill/>
          <a:ln>
            <a:noFill/>
          </a:ln>
        </p:spPr>
        <p:txBody>
          <a:bodyPr spcFirstLastPara="1" wrap="square" lIns="91425" tIns="45700" rIns="91425" bIns="45700" anchor="t" anchorCtr="0">
            <a:normAutofit fontScale="92500" lnSpcReduction="10000"/>
          </a:bodyPr>
          <a:lstStyle/>
          <a:p>
            <a:pPr marL="448056" lvl="0" indent="-403097" algn="l" rtl="0">
              <a:lnSpc>
                <a:spcPct val="115000"/>
              </a:lnSpc>
              <a:spcBef>
                <a:spcPts val="1000"/>
              </a:spcBef>
              <a:spcAft>
                <a:spcPts val="0"/>
              </a:spcAft>
              <a:buSzPts val="1932"/>
              <a:buChar char="⦿"/>
            </a:pPr>
            <a:r>
              <a:rPr lang="en-US" sz="2340"/>
              <a:t>This presentation, the corresponding handout, and all supplemental forms are found on the CFE website: </a:t>
            </a:r>
            <a:r>
              <a:rPr lang="en-US" sz="2340" u="sng">
                <a:solidFill>
                  <a:schemeClr val="hlink"/>
                </a:solidFill>
                <a:hlinkClick r:id="rId3"/>
              </a:rPr>
              <a:t>https://cmhc.appstate.edu/clinical-field-experience</a:t>
            </a:r>
            <a:r>
              <a:rPr lang="en-US" sz="2340"/>
              <a:t> </a:t>
            </a:r>
            <a:endParaRPr sz="2340"/>
          </a:p>
          <a:p>
            <a:pPr marL="448056" lvl="0" indent="-403097" algn="l" rtl="0">
              <a:lnSpc>
                <a:spcPct val="115000"/>
              </a:lnSpc>
              <a:spcBef>
                <a:spcPts val="1000"/>
              </a:spcBef>
              <a:spcAft>
                <a:spcPts val="0"/>
              </a:spcAft>
              <a:buSzPts val="1932"/>
              <a:buChar char="⦿"/>
            </a:pPr>
            <a:r>
              <a:rPr lang="en-US" sz="2340"/>
              <a:t>Open the web portal application to complete the LCMHCA application electronically at: </a:t>
            </a:r>
            <a:r>
              <a:rPr lang="en-US" sz="2340" u="sng">
                <a:solidFill>
                  <a:schemeClr val="hlink"/>
                </a:solidFill>
                <a:hlinkClick r:id="rId4"/>
              </a:rPr>
              <a:t>https://ncblpc.org/Licensure/Applying</a:t>
            </a:r>
            <a:endParaRPr sz="2340"/>
          </a:p>
          <a:p>
            <a:pPr marL="448056" lvl="0" indent="-403097" algn="l" rtl="0">
              <a:lnSpc>
                <a:spcPct val="115000"/>
              </a:lnSpc>
              <a:spcBef>
                <a:spcPts val="1000"/>
              </a:spcBef>
              <a:spcAft>
                <a:spcPts val="0"/>
              </a:spcAft>
              <a:buSzPts val="1932"/>
              <a:buChar char="⦿"/>
            </a:pPr>
            <a:r>
              <a:rPr lang="en-US" sz="2340"/>
              <a:t>List of all requirements for the electronic LCMHCA application found on slide #28</a:t>
            </a:r>
            <a:endParaRPr sz="2340"/>
          </a:p>
          <a:p>
            <a:pPr marL="448056" lvl="0" indent="-403097" algn="l" rtl="0">
              <a:lnSpc>
                <a:spcPct val="115000"/>
              </a:lnSpc>
              <a:spcBef>
                <a:spcPts val="1000"/>
              </a:spcBef>
              <a:spcAft>
                <a:spcPts val="1000"/>
              </a:spcAft>
              <a:buSzPts val="1932"/>
              <a:buChar char="⦿"/>
            </a:pPr>
            <a:r>
              <a:rPr lang="en-US" sz="2340"/>
              <a:t>All required documents must be in for application to be designated as completed and ready for board review.</a:t>
            </a:r>
            <a:r>
              <a:rPr lang="en-US" sz="2340" b="1"/>
              <a:t> </a:t>
            </a:r>
            <a:r>
              <a:rPr lang="en-US" sz="2340" u="sng">
                <a:solidFill>
                  <a:srgbClr val="FF0000"/>
                </a:solidFill>
              </a:rPr>
              <a:t>(</a:t>
            </a:r>
            <a:r>
              <a:rPr lang="en-US" sz="2340" i="1" u="sng">
                <a:solidFill>
                  <a:srgbClr val="FF0000"/>
                </a:solidFill>
              </a:rPr>
              <a:t>Candidate for Licensure Pending (CFL-P) (see slide 24) will be reviewed by the board)</a:t>
            </a:r>
            <a:endParaRPr sz="3300"/>
          </a:p>
        </p:txBody>
      </p:sp>
      <p:sp>
        <p:nvSpPr>
          <p:cNvPr id="153" name="Google Shape;153;p7"/>
          <p:cNvSpPr txBox="1">
            <a:spLocks noGrp="1"/>
          </p:cNvSpPr>
          <p:nvPr>
            <p:ph type="ftr" idx="11"/>
          </p:nvPr>
        </p:nvSpPr>
        <p:spPr>
          <a:xfrm>
            <a:off x="0" y="6557100"/>
            <a:ext cx="1686900" cy="300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Rosen, October 2020</a:t>
            </a:r>
            <a:endParaRPr/>
          </a:p>
        </p:txBody>
      </p:sp>
      <p:sp>
        <p:nvSpPr>
          <p:cNvPr id="154" name="Google Shape;154;p7"/>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7</a:t>
            </a:fld>
            <a:endParaRP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59"/>
        <p:cNvGrpSpPr/>
        <p:nvPr/>
      </p:nvGrpSpPr>
      <p:grpSpPr>
        <a:xfrm>
          <a:off x="0" y="0"/>
          <a:ext cx="0" cy="0"/>
          <a:chOff x="0" y="0"/>
          <a:chExt cx="0" cy="0"/>
        </a:xfrm>
      </p:grpSpPr>
      <p:sp>
        <p:nvSpPr>
          <p:cNvPr id="160" name="Google Shape;160;p8"/>
          <p:cNvSpPr txBox="1">
            <a:spLocks noGrp="1"/>
          </p:cNvSpPr>
          <p:nvPr>
            <p:ph type="title"/>
          </p:nvPr>
        </p:nvSpPr>
        <p:spPr>
          <a:xfrm>
            <a:off x="241650" y="182550"/>
            <a:ext cx="8660700" cy="612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B353"/>
              </a:buClr>
              <a:buSzPts val="3600"/>
              <a:buFont typeface="Century Gothic"/>
              <a:buNone/>
            </a:pPr>
            <a:r>
              <a:rPr lang="en-US" sz="3300"/>
              <a:t>LCMHCA Electronic Application Contents </a:t>
            </a:r>
            <a:endParaRPr sz="3780"/>
          </a:p>
        </p:txBody>
      </p:sp>
      <p:sp>
        <p:nvSpPr>
          <p:cNvPr id="161" name="Google Shape;161;p8"/>
          <p:cNvSpPr txBox="1">
            <a:spLocks noGrp="1"/>
          </p:cNvSpPr>
          <p:nvPr>
            <p:ph type="body" idx="1"/>
          </p:nvPr>
        </p:nvSpPr>
        <p:spPr>
          <a:xfrm>
            <a:off x="-215025" y="871275"/>
            <a:ext cx="9144000" cy="5609700"/>
          </a:xfrm>
          <a:prstGeom prst="rect">
            <a:avLst/>
          </a:prstGeom>
          <a:noFill/>
          <a:ln>
            <a:noFill/>
          </a:ln>
        </p:spPr>
        <p:txBody>
          <a:bodyPr spcFirstLastPara="1" wrap="square" lIns="91425" tIns="45700" rIns="91425" bIns="45700" anchor="t" anchorCtr="0">
            <a:normAutofit lnSpcReduction="10000"/>
          </a:bodyPr>
          <a:lstStyle/>
          <a:p>
            <a:pPr marL="822960" lvl="1" indent="-274018" algn="l" rtl="0">
              <a:lnSpc>
                <a:spcPct val="115000"/>
              </a:lnSpc>
              <a:spcBef>
                <a:spcPts val="0"/>
              </a:spcBef>
              <a:spcAft>
                <a:spcPts val="0"/>
              </a:spcAft>
              <a:buSzPts val="2100"/>
              <a:buChar char="›"/>
            </a:pPr>
            <a:r>
              <a:rPr lang="en-US" sz="2100"/>
              <a:t>General Information</a:t>
            </a:r>
            <a:endParaRPr sz="2100"/>
          </a:p>
          <a:p>
            <a:pPr marL="822960" lvl="1" indent="-274018" algn="l" rtl="0">
              <a:lnSpc>
                <a:spcPct val="115000"/>
              </a:lnSpc>
              <a:spcBef>
                <a:spcPts val="0"/>
              </a:spcBef>
              <a:spcAft>
                <a:spcPts val="0"/>
              </a:spcAft>
              <a:buSzPts val="2100"/>
              <a:buChar char="›"/>
            </a:pPr>
            <a:r>
              <a:rPr lang="en-US" sz="2100"/>
              <a:t>Credentials (if you have any, i.e. LCAS-A)</a:t>
            </a:r>
            <a:endParaRPr sz="2100"/>
          </a:p>
          <a:p>
            <a:pPr marL="822960" lvl="1" indent="-274018" algn="l" rtl="0">
              <a:lnSpc>
                <a:spcPct val="115000"/>
              </a:lnSpc>
              <a:spcBef>
                <a:spcPts val="0"/>
              </a:spcBef>
              <a:spcAft>
                <a:spcPts val="0"/>
              </a:spcAft>
              <a:buSzPts val="2100"/>
              <a:buChar char="›"/>
            </a:pPr>
            <a:r>
              <a:rPr lang="en-US" sz="2100"/>
              <a:t>Legal &amp; Ethics History</a:t>
            </a:r>
            <a:endParaRPr sz="2100"/>
          </a:p>
          <a:p>
            <a:pPr marL="822960" lvl="1" indent="-274018" algn="l" rtl="0">
              <a:lnSpc>
                <a:spcPct val="115000"/>
              </a:lnSpc>
              <a:spcBef>
                <a:spcPts val="0"/>
              </a:spcBef>
              <a:spcAft>
                <a:spcPts val="0"/>
              </a:spcAft>
              <a:buSzPts val="2100"/>
              <a:buChar char="›"/>
            </a:pPr>
            <a:r>
              <a:rPr lang="en-US" sz="2100"/>
              <a:t>Education (degrees that you have when you apply)</a:t>
            </a:r>
            <a:endParaRPr sz="2100"/>
          </a:p>
          <a:p>
            <a:pPr marL="822960" lvl="1" indent="-274018" algn="l" rtl="0">
              <a:lnSpc>
                <a:spcPct val="115000"/>
              </a:lnSpc>
              <a:spcBef>
                <a:spcPts val="0"/>
              </a:spcBef>
              <a:spcAft>
                <a:spcPts val="0"/>
              </a:spcAft>
              <a:buSzPts val="2100"/>
              <a:buChar char="›"/>
            </a:pPr>
            <a:r>
              <a:rPr lang="en-US" sz="2100"/>
              <a:t>References (three professional references with contact information – electronic)</a:t>
            </a:r>
            <a:endParaRPr sz="2100"/>
          </a:p>
          <a:p>
            <a:pPr marL="822960" lvl="1" indent="-274018" algn="l" rtl="0">
              <a:lnSpc>
                <a:spcPct val="115000"/>
              </a:lnSpc>
              <a:spcBef>
                <a:spcPts val="0"/>
              </a:spcBef>
              <a:spcAft>
                <a:spcPts val="0"/>
              </a:spcAft>
              <a:buSzPts val="2100"/>
              <a:buChar char="›"/>
            </a:pPr>
            <a:r>
              <a:rPr lang="en-US" sz="2100"/>
              <a:t>Graduate Counseling Experience (includes Verification of Graduate Counseling Experience forms - electronic)</a:t>
            </a:r>
            <a:endParaRPr sz="2100"/>
          </a:p>
          <a:p>
            <a:pPr marL="822960" lvl="1" indent="-274018" algn="l" rtl="0">
              <a:lnSpc>
                <a:spcPct val="115000"/>
              </a:lnSpc>
              <a:spcBef>
                <a:spcPts val="0"/>
              </a:spcBef>
              <a:spcAft>
                <a:spcPts val="0"/>
              </a:spcAft>
              <a:buSzPts val="2100"/>
              <a:buChar char="›"/>
            </a:pPr>
            <a:r>
              <a:rPr lang="en-US" sz="2100"/>
              <a:t>Graduate Courses completed</a:t>
            </a:r>
            <a:endParaRPr sz="2100"/>
          </a:p>
          <a:p>
            <a:pPr marL="822960" lvl="1" indent="-274018" algn="l" rtl="0">
              <a:lnSpc>
                <a:spcPct val="115000"/>
              </a:lnSpc>
              <a:spcBef>
                <a:spcPts val="0"/>
              </a:spcBef>
              <a:spcAft>
                <a:spcPts val="0"/>
              </a:spcAft>
              <a:buSzPts val="2100"/>
              <a:buChar char="›"/>
            </a:pPr>
            <a:r>
              <a:rPr lang="en-US" sz="2100"/>
              <a:t>Application Validation (must be notarized – then upload)</a:t>
            </a:r>
            <a:endParaRPr sz="2100"/>
          </a:p>
          <a:p>
            <a:pPr marL="822960" lvl="1" indent="-274018" algn="l" rtl="0">
              <a:lnSpc>
                <a:spcPct val="115000"/>
              </a:lnSpc>
              <a:spcBef>
                <a:spcPts val="0"/>
              </a:spcBef>
              <a:spcAft>
                <a:spcPts val="0"/>
              </a:spcAft>
              <a:buSzPts val="2100"/>
              <a:buChar char="›"/>
            </a:pPr>
            <a:r>
              <a:rPr lang="en-US" sz="2100"/>
              <a:t>Criminal Background Information</a:t>
            </a:r>
            <a:endParaRPr sz="2100"/>
          </a:p>
          <a:p>
            <a:pPr marL="822960" lvl="1" indent="-274018" algn="l" rtl="0">
              <a:lnSpc>
                <a:spcPct val="115000"/>
              </a:lnSpc>
              <a:spcBef>
                <a:spcPts val="0"/>
              </a:spcBef>
              <a:spcAft>
                <a:spcPts val="0"/>
              </a:spcAft>
              <a:buSzPts val="2100"/>
              <a:buChar char="›"/>
            </a:pPr>
            <a:r>
              <a:rPr lang="en-US" sz="2100"/>
              <a:t>LiveScan Authority for Release for Criminal Background Check</a:t>
            </a:r>
            <a:endParaRPr sz="2100"/>
          </a:p>
          <a:p>
            <a:pPr marL="822960" lvl="1" indent="-274018" algn="l" rtl="0">
              <a:lnSpc>
                <a:spcPct val="115000"/>
              </a:lnSpc>
              <a:spcBef>
                <a:spcPts val="0"/>
              </a:spcBef>
              <a:spcAft>
                <a:spcPts val="0"/>
              </a:spcAft>
              <a:buSzPts val="2100"/>
              <a:buChar char="›"/>
            </a:pPr>
            <a:r>
              <a:rPr lang="en-US" sz="2100"/>
              <a:t>LCMHCA Application Payment (online)</a:t>
            </a:r>
            <a:endParaRPr sz="2100"/>
          </a:p>
          <a:p>
            <a:pPr marL="822960" lvl="1" indent="-274018" algn="l" rtl="0">
              <a:lnSpc>
                <a:spcPct val="115000"/>
              </a:lnSpc>
              <a:spcBef>
                <a:spcPts val="0"/>
              </a:spcBef>
              <a:spcAft>
                <a:spcPts val="0"/>
              </a:spcAft>
              <a:buSzPts val="2100"/>
              <a:buChar char="›"/>
            </a:pPr>
            <a:r>
              <a:rPr lang="en-US" sz="2100"/>
              <a:t>LCMHCA PDS </a:t>
            </a:r>
            <a:endParaRPr sz="2100"/>
          </a:p>
          <a:p>
            <a:pPr marL="822960" lvl="1" indent="-274018" algn="l" rtl="0">
              <a:lnSpc>
                <a:spcPct val="115000"/>
              </a:lnSpc>
              <a:spcBef>
                <a:spcPts val="0"/>
              </a:spcBef>
              <a:spcAft>
                <a:spcPts val="0"/>
              </a:spcAft>
              <a:buSzPts val="2100"/>
              <a:buChar char="›"/>
            </a:pPr>
            <a:r>
              <a:rPr lang="en-US" sz="2100"/>
              <a:t>Jurisprudence Exam</a:t>
            </a:r>
            <a:endParaRPr sz="2100"/>
          </a:p>
          <a:p>
            <a:pPr marL="537210" lvl="1" indent="0" algn="l" rtl="0">
              <a:lnSpc>
                <a:spcPct val="80000"/>
              </a:lnSpc>
              <a:spcBef>
                <a:spcPts val="481"/>
              </a:spcBef>
              <a:spcAft>
                <a:spcPts val="0"/>
              </a:spcAft>
              <a:buSzPts val="2285"/>
              <a:buNone/>
            </a:pPr>
            <a:endParaRPr sz="2405"/>
          </a:p>
          <a:p>
            <a:pPr marL="537210" lvl="1" indent="0" algn="l" rtl="0">
              <a:lnSpc>
                <a:spcPct val="80000"/>
              </a:lnSpc>
              <a:spcBef>
                <a:spcPts val="481"/>
              </a:spcBef>
              <a:spcAft>
                <a:spcPts val="0"/>
              </a:spcAft>
              <a:buSzPts val="2285"/>
              <a:buNone/>
            </a:pPr>
            <a:endParaRPr sz="2405"/>
          </a:p>
        </p:txBody>
      </p:sp>
      <p:sp>
        <p:nvSpPr>
          <p:cNvPr id="162" name="Google Shape;162;p8"/>
          <p:cNvSpPr txBox="1">
            <a:spLocks noGrp="1"/>
          </p:cNvSpPr>
          <p:nvPr>
            <p:ph type="ftr" idx="11"/>
          </p:nvPr>
        </p:nvSpPr>
        <p:spPr>
          <a:xfrm>
            <a:off x="4" y="6557100"/>
            <a:ext cx="1526700" cy="300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Rosen, October 2020</a:t>
            </a:r>
            <a:endParaRPr/>
          </a:p>
        </p:txBody>
      </p:sp>
      <p:sp>
        <p:nvSpPr>
          <p:cNvPr id="163" name="Google Shape;163;p8"/>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8</a:t>
            </a:fld>
            <a:endParaRP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68"/>
        <p:cNvGrpSpPr/>
        <p:nvPr/>
      </p:nvGrpSpPr>
      <p:grpSpPr>
        <a:xfrm>
          <a:off x="0" y="0"/>
          <a:ext cx="0" cy="0"/>
          <a:chOff x="0" y="0"/>
          <a:chExt cx="0" cy="0"/>
        </a:xfrm>
      </p:grpSpPr>
      <p:sp>
        <p:nvSpPr>
          <p:cNvPr id="169" name="Google Shape;169;p9"/>
          <p:cNvSpPr txBox="1">
            <a:spLocks noGrp="1"/>
          </p:cNvSpPr>
          <p:nvPr>
            <p:ph type="title"/>
          </p:nvPr>
        </p:nvSpPr>
        <p:spPr>
          <a:xfrm>
            <a:off x="0" y="152400"/>
            <a:ext cx="9220200" cy="914400"/>
          </a:xfrm>
          <a:prstGeom prst="rect">
            <a:avLst/>
          </a:prstGeom>
          <a:noFill/>
          <a:ln>
            <a:noFill/>
          </a:ln>
        </p:spPr>
        <p:txBody>
          <a:bodyPr spcFirstLastPara="1" wrap="square" lIns="91425" tIns="45700" rIns="91425" bIns="45700" anchor="ctr" anchorCtr="0">
            <a:noAutofit/>
          </a:bodyPr>
          <a:lstStyle/>
          <a:p>
            <a:pPr marL="484632" lvl="0" indent="0" algn="ctr" rtl="0">
              <a:spcBef>
                <a:spcPts val="0"/>
              </a:spcBef>
              <a:spcAft>
                <a:spcPts val="0"/>
              </a:spcAft>
              <a:buClr>
                <a:srgbClr val="FFB353"/>
              </a:buClr>
              <a:buSzPts val="3200"/>
              <a:buFont typeface="Century Gothic"/>
              <a:buNone/>
            </a:pPr>
            <a:r>
              <a:rPr lang="en-US" sz="3200"/>
              <a:t>Section: LCMHCA Application Payment</a:t>
            </a:r>
            <a:endParaRPr/>
          </a:p>
        </p:txBody>
      </p:sp>
      <p:sp>
        <p:nvSpPr>
          <p:cNvPr id="170" name="Google Shape;170;p9"/>
          <p:cNvSpPr txBox="1">
            <a:spLocks noGrp="1"/>
          </p:cNvSpPr>
          <p:nvPr>
            <p:ph type="body" idx="1"/>
          </p:nvPr>
        </p:nvSpPr>
        <p:spPr>
          <a:xfrm>
            <a:off x="152400" y="1143000"/>
            <a:ext cx="8991600" cy="5486400"/>
          </a:xfrm>
          <a:prstGeom prst="rect">
            <a:avLst/>
          </a:prstGeom>
          <a:noFill/>
          <a:ln>
            <a:noFill/>
          </a:ln>
        </p:spPr>
        <p:txBody>
          <a:bodyPr spcFirstLastPara="1" wrap="square" lIns="91425" tIns="45700" rIns="91425" bIns="45700" anchor="t" anchorCtr="0">
            <a:normAutofit/>
          </a:bodyPr>
          <a:lstStyle/>
          <a:p>
            <a:pPr marL="448056" lvl="0" indent="-384047" algn="l" rtl="0">
              <a:spcBef>
                <a:spcPts val="560"/>
              </a:spcBef>
              <a:spcAft>
                <a:spcPts val="0"/>
              </a:spcAft>
              <a:buSzPts val="2240"/>
              <a:buChar char="⦿"/>
            </a:pPr>
            <a:r>
              <a:rPr lang="en-US" sz="2800" dirty="0"/>
              <a:t>Total fees: $200.00 + $38.00 = $238.00</a:t>
            </a:r>
            <a:endParaRPr dirty="0"/>
          </a:p>
          <a:p>
            <a:pPr marL="822960" lvl="1" indent="-285750" algn="l" rtl="0">
              <a:spcBef>
                <a:spcPts val="520"/>
              </a:spcBef>
              <a:spcAft>
                <a:spcPts val="0"/>
              </a:spcAft>
              <a:buSzPts val="2470"/>
              <a:buChar char="›"/>
            </a:pPr>
            <a:r>
              <a:rPr lang="en-US" dirty="0"/>
              <a:t>$200.00 application fee</a:t>
            </a:r>
            <a:endParaRPr dirty="0"/>
          </a:p>
          <a:p>
            <a:pPr marL="822960" lvl="1" indent="-285750" algn="l" rtl="0">
              <a:spcBef>
                <a:spcPts val="520"/>
              </a:spcBef>
              <a:spcAft>
                <a:spcPts val="0"/>
              </a:spcAft>
              <a:buSzPts val="2470"/>
              <a:buChar char="›"/>
            </a:pPr>
            <a:r>
              <a:rPr lang="en-US" dirty="0"/>
              <a:t>$38.00 background check fee – must be within six months of the applicant being reviewed (</a:t>
            </a:r>
            <a:r>
              <a:rPr lang="en-US" smtClean="0"/>
              <a:t>LiveScan</a:t>
            </a:r>
            <a:r>
              <a:rPr lang="en-US" dirty="0"/>
              <a:t>)</a:t>
            </a:r>
            <a:endParaRPr dirty="0"/>
          </a:p>
          <a:p>
            <a:pPr marL="822960" lvl="1" indent="-237490" algn="l" rtl="0">
              <a:spcBef>
                <a:spcPts val="520"/>
              </a:spcBef>
              <a:spcAft>
                <a:spcPts val="0"/>
              </a:spcAft>
              <a:buSzPts val="1710"/>
              <a:buChar char="›"/>
            </a:pPr>
            <a:r>
              <a:rPr lang="en-US" dirty="0"/>
              <a:t>Additional fees - $7.50-$8.50 per official transcript request from App State registrar's office</a:t>
            </a:r>
            <a:endParaRPr dirty="0"/>
          </a:p>
          <a:p>
            <a:pPr marL="64008" lvl="0" indent="0" algn="l" rtl="0">
              <a:spcBef>
                <a:spcPts val="600"/>
              </a:spcBef>
              <a:spcAft>
                <a:spcPts val="0"/>
              </a:spcAft>
              <a:buSzPts val="2400"/>
              <a:buNone/>
            </a:pPr>
            <a:endParaRPr dirty="0"/>
          </a:p>
        </p:txBody>
      </p:sp>
      <p:sp>
        <p:nvSpPr>
          <p:cNvPr id="171" name="Google Shape;171;p9"/>
          <p:cNvSpPr txBox="1">
            <a:spLocks noGrp="1"/>
          </p:cNvSpPr>
          <p:nvPr>
            <p:ph type="ftr" idx="11"/>
          </p:nvPr>
        </p:nvSpPr>
        <p:spPr>
          <a:xfrm>
            <a:off x="4" y="6557100"/>
            <a:ext cx="1569600" cy="300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Rosen, October 2019</a:t>
            </a:r>
            <a:endParaRPr/>
          </a:p>
        </p:txBody>
      </p:sp>
      <p:sp>
        <p:nvSpPr>
          <p:cNvPr id="172" name="Google Shape;172;p9"/>
          <p:cNvSpPr txBox="1">
            <a:spLocks noGrp="1"/>
          </p:cNvSpPr>
          <p:nvPr>
            <p:ph type="sldNum" idx="12"/>
          </p:nvPr>
        </p:nvSpPr>
        <p:spPr>
          <a:xfrm>
            <a:off x="7589520" y="6480969"/>
            <a:ext cx="502920" cy="3017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9</a:t>
            </a:fld>
            <a:endParaRPr/>
          </a:p>
        </p:txBody>
      </p:sp>
    </p:spTree>
  </p:cSld>
  <p:clrMapOvr>
    <a:masterClrMapping/>
  </p:clrMapOvr>
  <p:transition spd="slow">
    <p:wipe/>
  </p:transition>
</p:sld>
</file>

<file path=ppt/theme/theme1.xml><?xml version="1.0" encoding="utf-8"?>
<a:theme xmlns:a="http://schemas.openxmlformats.org/drawingml/2006/main" name="Verve">
  <a:themeElements>
    <a:clrScheme name="Pushpin">
      <a:dk1>
        <a:srgbClr val="000000"/>
      </a:dk1>
      <a:lt1>
        <a:srgbClr val="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4591</Words>
  <Application>Microsoft Office PowerPoint</Application>
  <PresentationFormat>On-screen Show (4:3)</PresentationFormat>
  <Paragraphs>460</Paragraphs>
  <Slides>40</Slides>
  <Notes>40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Century Gothic</vt:lpstr>
      <vt:lpstr>Noto Sans Symbols</vt:lpstr>
      <vt:lpstr>Calibri</vt:lpstr>
      <vt:lpstr>Verdana</vt:lpstr>
      <vt:lpstr>Arial</vt:lpstr>
      <vt:lpstr>Verve</vt:lpstr>
      <vt:lpstr>North Carolina Licensure Application Process for Clinical Mental Health Counselors</vt:lpstr>
      <vt:lpstr>Goals for LCMHCA Application  Presentation</vt:lpstr>
      <vt:lpstr> Three Levels of Licensure</vt:lpstr>
      <vt:lpstr>Time from Graduation to LCMHCA</vt:lpstr>
      <vt:lpstr>Practice of Counseling Activities</vt:lpstr>
      <vt:lpstr>North Carolina Board of Licensed Clinical Mental Health Counselors Contact Info.</vt:lpstr>
      <vt:lpstr>Overview: LCMHCA Application Process</vt:lpstr>
      <vt:lpstr>LCMHCA Electronic Application Contents </vt:lpstr>
      <vt:lpstr>Section: LCMHCA Application Payment</vt:lpstr>
      <vt:lpstr>Section: LCMHCA Application **see pages 1-18 on handouts for overview example**</vt:lpstr>
      <vt:lpstr>Section: Transcripts **see pages 19-22 on handout for overview example**</vt:lpstr>
      <vt:lpstr>Section: Transcripts (cont.) **see pages 19-22 on handout for overview example**</vt:lpstr>
      <vt:lpstr>Section: National Exams **see page 5 and 23 on handout for overview example**</vt:lpstr>
      <vt:lpstr>Section: Professional References **see page 11 on handout for overview example**</vt:lpstr>
      <vt:lpstr>Section: Graduate Counseling Experience **see pages 10-18, 24 on handout for overview example**</vt:lpstr>
      <vt:lpstr>Section: Graduate Counseling Experience (cont.) **see page 24 on handouts for overview example**</vt:lpstr>
      <vt:lpstr>Section: Graduate Counseling Experience (cont.) **see pages 10-18 on handouts for overview example**</vt:lpstr>
      <vt:lpstr>Section: Required Courses  **see pages 14-18 on handout for overview example**</vt:lpstr>
      <vt:lpstr>Section: Required Courses (cont.) **see pages 14-18 on handouts for overview example**</vt:lpstr>
      <vt:lpstr>Section: Required Courses (cont.) **see pages 14-18 on handouts for overview example**</vt:lpstr>
      <vt:lpstr>Section: Application Validation **see page 25 on handout for overview example**</vt:lpstr>
      <vt:lpstr>Section: Criminal Background Information &amp; Authority for Release of Criminal Background Check **see page 7 on handout for overview example**</vt:lpstr>
      <vt:lpstr>Application Payment Form</vt:lpstr>
      <vt:lpstr> Section: Professional Disclosure Statement </vt:lpstr>
      <vt:lpstr>      Section: Jurisprudence Exam  </vt:lpstr>
      <vt:lpstr>Candidate for Licensure Pending: CFL-P **please see Cheat Sheet Document for more information**</vt:lpstr>
      <vt:lpstr> For An Applicant To Be Listed As A CFL-P: </vt:lpstr>
      <vt:lpstr>Anticipated Timeline for Application</vt:lpstr>
      <vt:lpstr> Hints for Successful Application</vt:lpstr>
      <vt:lpstr>Review: Verification of Graduate Counseling Experience **see pages 24 on handout for overview example**</vt:lpstr>
      <vt:lpstr>Review- LMCHC-A Application Contents include: **see pages 1-18 on handout for overview example**</vt:lpstr>
      <vt:lpstr>Summary of LCMHCA Application Packet</vt:lpstr>
      <vt:lpstr> I am an LCMHCA- Congrats! Now What?</vt:lpstr>
      <vt:lpstr>Clinical Supervision</vt:lpstr>
      <vt:lpstr>Direct Counseling Experience (Rule .0205)</vt:lpstr>
      <vt:lpstr>Moving to Full Licensure </vt:lpstr>
      <vt:lpstr>Review: Counseling Experience as an LCMHCA</vt:lpstr>
      <vt:lpstr>Renewing LCMHC Process</vt:lpstr>
      <vt:lpstr>Renewal LCMHC: Required Materials</vt:lpstr>
      <vt:lpstr>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Carolina Licensure Application Process for Clinical Mental Health Counselors</dc:title>
  <dc:creator>Owner</dc:creator>
  <cp:lastModifiedBy>Jessie Butler</cp:lastModifiedBy>
  <cp:revision>1</cp:revision>
  <dcterms:created xsi:type="dcterms:W3CDTF">2013-02-19T13:20:02Z</dcterms:created>
  <dcterms:modified xsi:type="dcterms:W3CDTF">2020-11-04T16:51:00Z</dcterms:modified>
</cp:coreProperties>
</file>